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32"/>
  </p:notesMasterIdLst>
  <p:handoutMasterIdLst>
    <p:handoutMasterId r:id="rId33"/>
  </p:handoutMasterIdLst>
  <p:sldIdLst>
    <p:sldId id="259" r:id="rId2"/>
    <p:sldId id="293" r:id="rId3"/>
    <p:sldId id="294" r:id="rId4"/>
    <p:sldId id="295" r:id="rId5"/>
    <p:sldId id="297" r:id="rId6"/>
    <p:sldId id="265" r:id="rId7"/>
    <p:sldId id="266" r:id="rId8"/>
    <p:sldId id="268" r:id="rId9"/>
    <p:sldId id="269" r:id="rId10"/>
    <p:sldId id="270" r:id="rId11"/>
    <p:sldId id="271" r:id="rId12"/>
    <p:sldId id="272" r:id="rId13"/>
    <p:sldId id="273" r:id="rId14"/>
    <p:sldId id="275" r:id="rId15"/>
    <p:sldId id="276" r:id="rId16"/>
    <p:sldId id="277" r:id="rId17"/>
    <p:sldId id="279" r:id="rId18"/>
    <p:sldId id="280" r:id="rId19"/>
    <p:sldId id="334" r:id="rId20"/>
    <p:sldId id="333" r:id="rId21"/>
    <p:sldId id="332" r:id="rId22"/>
    <p:sldId id="331" r:id="rId23"/>
    <p:sldId id="330" r:id="rId24"/>
    <p:sldId id="324" r:id="rId25"/>
    <p:sldId id="326" r:id="rId26"/>
    <p:sldId id="325" r:id="rId27"/>
    <p:sldId id="328" r:id="rId28"/>
    <p:sldId id="327" r:id="rId29"/>
    <p:sldId id="329" r:id="rId30"/>
    <p:sldId id="258" r:id="rId31"/>
  </p:sldIdLst>
  <p:sldSz cx="9144000" cy="6858000" type="screen4x3"/>
  <p:notesSz cx="6858000" cy="9144000"/>
  <p:embeddedFontLst>
    <p:embeddedFont>
      <p:font typeface="Times" panose="02020603050405020304" pitchFamily="18" charset="0"/>
      <p:regular r:id="rId34"/>
      <p:bold r:id="rId35"/>
      <p:italic r:id="rId36"/>
      <p:boldItalic r:id="rId37"/>
    </p:embeddedFont>
  </p:embeddedFontLst>
  <p:defaultTextStyle>
    <a:defPPr>
      <a:defRPr lang="de-D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521415D9-36F7-43E2-AB2F-B90AF26B5E84}">
      <p14:sectionLst xmlns:p14="http://schemas.microsoft.com/office/powerpoint/2010/main">
        <p14:section name="Start" id="{0E040179-7313-4739-8F73-D404E661B1D5}">
          <p14:sldIdLst>
            <p14:sldId id="259"/>
            <p14:sldId id="293"/>
          </p14:sldIdLst>
        </p14:section>
        <p14:section name="Inhalt" id="{4E4C91B0-F61F-431B-B84F-306006473ABA}">
          <p14:sldIdLst>
            <p14:sldId id="294"/>
            <p14:sldId id="295"/>
            <p14:sldId id="297"/>
          </p14:sldIdLst>
        </p14:section>
        <p14:section name="Bewerbung" id="{5E871BE7-4F50-4C47-A493-8710F914E7C9}">
          <p14:sldIdLst>
            <p14:sldId id="265"/>
            <p14:sldId id="266"/>
            <p14:sldId id="268"/>
          </p14:sldIdLst>
        </p14:section>
        <p14:section name="Unterlagen" id="{C1BE84EA-11D6-4D0B-A1D2-0EC05AF5DE8B}">
          <p14:sldIdLst>
            <p14:sldId id="269"/>
            <p14:sldId id="270"/>
            <p14:sldId id="271"/>
            <p14:sldId id="272"/>
          </p14:sldIdLst>
        </p14:section>
        <p14:section name="Zuweisung" id="{57699BAD-7F78-44CE-ADD9-73EC78FE387C}">
          <p14:sldIdLst>
            <p14:sldId id="273"/>
            <p14:sldId id="275"/>
            <p14:sldId id="276"/>
            <p14:sldId id="277"/>
          </p14:sldIdLst>
        </p14:section>
        <p14:section name="Ausbildung" id="{1C1DF66D-CDEF-4DCB-93B1-1419059BF599}">
          <p14:sldIdLst>
            <p14:sldId id="279"/>
            <p14:sldId id="280"/>
            <p14:sldId id="334"/>
          </p14:sldIdLst>
        </p14:section>
        <p14:section name="Prüfung" id="{2AB0B29A-7F19-46A4-96B5-AB7384856089}">
          <p14:sldIdLst>
            <p14:sldId id="333"/>
          </p14:sldIdLst>
        </p14:section>
        <p14:section name="VD in Teilzeit" id="{57022A96-77B4-40FD-AD1F-DEE97F8B9F0E}">
          <p14:sldIdLst>
            <p14:sldId id="332"/>
            <p14:sldId id="331"/>
            <p14:sldId id="330"/>
          </p14:sldIdLst>
        </p14:section>
        <p14:section name="BA/MA- Übergang" id="{2B6068F3-9DD5-482D-A9B2-BDC2EF330325}">
          <p14:sldIdLst>
            <p14:sldId id="324"/>
          </p14:sldIdLst>
        </p14:section>
        <p14:section name="Gasthörerstatus" id="{0D2C108E-BF03-4116-B2D4-700B015A65B9}">
          <p14:sldIdLst>
            <p14:sldId id="326"/>
            <p14:sldId id="325"/>
            <p14:sldId id="328"/>
          </p14:sldIdLst>
        </p14:section>
        <p14:section name="Schwerbehindertenstatus" id="{3E03391C-4DE8-4576-A51D-671F2FEAB353}">
          <p14:sldIdLst>
            <p14:sldId id="327"/>
          </p14:sldIdLst>
        </p14:section>
        <p14:section name="Ende" id="{362861BB-75FC-4AE3-85B6-8C16EF4A517A}">
          <p14:sldIdLst>
            <p14:sldId id="329"/>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hlhaar, Volker (ZSL)" initials="Geh" lastIdx="1" clrIdx="0">
    <p:extLst>
      <p:ext uri="{19B8F6BF-5375-455C-9EA6-DF929625EA0E}">
        <p15:presenceInfo xmlns:p15="http://schemas.microsoft.com/office/powerpoint/2012/main" userId="Gehlhaar, Volker (ZS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6" autoAdjust="0"/>
    <p:restoredTop sz="86388" autoAdjust="0"/>
  </p:normalViewPr>
  <p:slideViewPr>
    <p:cSldViewPr>
      <p:cViewPr varScale="1">
        <p:scale>
          <a:sx n="55" d="100"/>
          <a:sy n="55" d="100"/>
        </p:scale>
        <p:origin x="896"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9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143000" y="533400"/>
            <a:ext cx="6048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a:t>Titel des Vortrags</a:t>
            </a:r>
          </a:p>
        </p:txBody>
      </p:sp>
      <p:sp>
        <p:nvSpPr>
          <p:cNvPr id="18436" name="Rectangle 4"/>
          <p:cNvSpPr>
            <a:spLocks noGrp="1" noChangeArrowheads="1"/>
          </p:cNvSpPr>
          <p:nvPr>
            <p:ph type="ftr" sz="quarter" idx="2"/>
          </p:nvPr>
        </p:nvSpPr>
        <p:spPr bwMode="auto">
          <a:xfrm>
            <a:off x="1143000" y="8534400"/>
            <a:ext cx="15367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a:t>Vortragender, Anlass, 1. Dezember 2003</a:t>
            </a:r>
          </a:p>
        </p:txBody>
      </p:sp>
      <p:sp>
        <p:nvSpPr>
          <p:cNvPr id="18437" name="Rectangle 5"/>
          <p:cNvSpPr>
            <a:spLocks noGrp="1" noChangeArrowheads="1"/>
          </p:cNvSpPr>
          <p:nvPr>
            <p:ph type="sldNum" sz="quarter" idx="3"/>
          </p:nvPr>
        </p:nvSpPr>
        <p:spPr bwMode="auto">
          <a:xfrm>
            <a:off x="5099050" y="8534400"/>
            <a:ext cx="5778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i="1">
                <a:latin typeface="Arial" charset="0"/>
              </a:defRPr>
            </a:lvl1pPr>
          </a:lstStyle>
          <a:p>
            <a:r>
              <a:rPr lang="de-DE"/>
              <a:t>Seite </a:t>
            </a:r>
            <a:fld id="{0A490618-A23A-42F9-955E-4E131AB85C2F}" type="slidenum">
              <a:rPr lang="de-DE"/>
              <a:pPr/>
              <a:t>‹Nr.›</a:t>
            </a:fld>
            <a:endParaRPr lang="de-DE"/>
          </a:p>
        </p:txBody>
      </p:sp>
    </p:spTree>
    <p:extLst>
      <p:ext uri="{BB962C8B-B14F-4D97-AF65-F5344CB8AC3E}">
        <p14:creationId xmlns:p14="http://schemas.microsoft.com/office/powerpoint/2010/main" val="226134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143000" y="304800"/>
            <a:ext cx="6048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a:t>Titel des Vortrags</a:t>
            </a:r>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1143000" y="4343400"/>
            <a:ext cx="4572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t>Klicken Sie, um die Textformatierung des Masters zu bearbeiten.</a:t>
            </a:r>
          </a:p>
          <a:p>
            <a:pPr lvl="1"/>
            <a:r>
              <a:rPr lang="de-DE"/>
              <a:t>Zweite Ebene</a:t>
            </a:r>
          </a:p>
          <a:p>
            <a:pPr lvl="2"/>
            <a:r>
              <a:rPr lang="de-DE"/>
              <a:t>Dritte Ebene</a:t>
            </a:r>
          </a:p>
          <a:p>
            <a:pPr lvl="3"/>
            <a:r>
              <a:rPr lang="de-DE"/>
              <a:t>Vierte Ebene</a:t>
            </a:r>
          </a:p>
          <a:p>
            <a:pPr lvl="4"/>
            <a:r>
              <a:rPr lang="de-DE"/>
              <a:t>Fünfte Ebene</a:t>
            </a:r>
          </a:p>
        </p:txBody>
      </p:sp>
      <p:sp>
        <p:nvSpPr>
          <p:cNvPr id="6150" name="Rectangle 6"/>
          <p:cNvSpPr>
            <a:spLocks noGrp="1" noChangeArrowheads="1"/>
          </p:cNvSpPr>
          <p:nvPr>
            <p:ph type="ftr" sz="quarter" idx="4"/>
          </p:nvPr>
        </p:nvSpPr>
        <p:spPr bwMode="auto">
          <a:xfrm>
            <a:off x="1219200" y="8716963"/>
            <a:ext cx="15367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defRPr sz="1000" i="1">
                <a:latin typeface="Arial" charset="0"/>
              </a:defRPr>
            </a:lvl1pPr>
          </a:lstStyle>
          <a:p>
            <a:r>
              <a:rPr lang="de-DE"/>
              <a:t>Vortragender, Anlass, 1. Dezember 2003</a:t>
            </a:r>
          </a:p>
        </p:txBody>
      </p:sp>
      <p:sp>
        <p:nvSpPr>
          <p:cNvPr id="6151" name="Rectangle 7"/>
          <p:cNvSpPr>
            <a:spLocks noGrp="1" noChangeArrowheads="1"/>
          </p:cNvSpPr>
          <p:nvPr>
            <p:ph type="sldNum" sz="quarter" idx="5"/>
          </p:nvPr>
        </p:nvSpPr>
        <p:spPr bwMode="auto">
          <a:xfrm>
            <a:off x="5105400" y="8716963"/>
            <a:ext cx="5778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000" i="1">
                <a:latin typeface="Arial" charset="0"/>
              </a:defRPr>
            </a:lvl1pPr>
          </a:lstStyle>
          <a:p>
            <a:r>
              <a:rPr lang="de-DE"/>
              <a:t>Seite </a:t>
            </a:r>
            <a:fld id="{F8FF1768-1DF2-410F-ABF6-E09C1CB8A556}" type="slidenum">
              <a:rPr lang="de-DE"/>
              <a:pPr/>
              <a:t>‹Nr.›</a:t>
            </a:fld>
            <a:endParaRPr lang="de-DE"/>
          </a:p>
        </p:txBody>
      </p:sp>
    </p:spTree>
    <p:extLst>
      <p:ext uri="{BB962C8B-B14F-4D97-AF65-F5344CB8AC3E}">
        <p14:creationId xmlns:p14="http://schemas.microsoft.com/office/powerpoint/2010/main" val="141504245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235008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966387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53579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1954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Tree>
    <p:extLst>
      <p:ext uri="{BB962C8B-B14F-4D97-AF65-F5344CB8AC3E}">
        <p14:creationId xmlns:p14="http://schemas.microsoft.com/office/powerpoint/2010/main" val="109215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Hinweis Punkt 4: Bitte um Beachtung, dass aufgrund der Pandemie sich rechtzeitig um den Nachweis zu kümmern ist. Nachreichung des Nachweises möglich</a:t>
            </a:r>
          </a:p>
        </p:txBody>
      </p:sp>
    </p:spTree>
    <p:extLst>
      <p:ext uri="{BB962C8B-B14F-4D97-AF65-F5344CB8AC3E}">
        <p14:creationId xmlns:p14="http://schemas.microsoft.com/office/powerpoint/2010/main" val="4245496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Hinweis Punkt 1: Ein Online-Erste-Hilfe- Kurs wird NICHT akzeptiert</a:t>
            </a:r>
          </a:p>
          <a:p>
            <a:endParaRPr lang="de-DE" dirty="0"/>
          </a:p>
        </p:txBody>
      </p:sp>
    </p:spTree>
    <p:extLst>
      <p:ext uri="{BB962C8B-B14F-4D97-AF65-F5344CB8AC3E}">
        <p14:creationId xmlns:p14="http://schemas.microsoft.com/office/powerpoint/2010/main" val="268580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323532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ts val="2400"/>
              </a:spcBef>
              <a:buFont typeface="Arial" pitchFamily="34" charset="0"/>
              <a:buChar char="•"/>
              <a:defRPr/>
            </a:pPr>
            <a:endParaRPr lang="de-DE" dirty="0"/>
          </a:p>
        </p:txBody>
      </p:sp>
    </p:spTree>
    <p:extLst>
      <p:ext uri="{BB962C8B-B14F-4D97-AF65-F5344CB8AC3E}">
        <p14:creationId xmlns:p14="http://schemas.microsoft.com/office/powerpoint/2010/main" val="3990632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ts val="2400"/>
              </a:spcBef>
              <a:buFont typeface="Arial" pitchFamily="34" charset="0"/>
              <a:buChar char="•"/>
              <a:defRPr/>
            </a:pPr>
            <a:endParaRPr lang="de-DE" dirty="0"/>
          </a:p>
        </p:txBody>
      </p:sp>
    </p:spTree>
    <p:extLst>
      <p:ext uri="{BB962C8B-B14F-4D97-AF65-F5344CB8AC3E}">
        <p14:creationId xmlns:p14="http://schemas.microsoft.com/office/powerpoint/2010/main" val="84809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372112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foli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685800" y="1773238"/>
            <a:ext cx="7772400" cy="2447850"/>
          </a:xfrm>
        </p:spPr>
        <p:txBody>
          <a:bodyPr/>
          <a:lstStyle>
            <a:lvl1pPr algn="ctr">
              <a:defRPr sz="5400"/>
            </a:lvl1pPr>
          </a:lstStyle>
          <a:p>
            <a:pPr lvl="0"/>
            <a:r>
              <a:rPr lang="de-DE" noProof="0" dirty="0"/>
              <a:t>Blindtext für den</a:t>
            </a:r>
            <a:br>
              <a:rPr lang="de-DE" noProof="0" dirty="0"/>
            </a:br>
            <a:r>
              <a:rPr lang="de-DE" noProof="0" dirty="0"/>
              <a:t>Titel des Vortrags</a:t>
            </a:r>
          </a:p>
        </p:txBody>
      </p:sp>
      <p:sp>
        <p:nvSpPr>
          <p:cNvPr id="3075" name="Rectangle 3"/>
          <p:cNvSpPr>
            <a:spLocks noGrp="1" noChangeArrowheads="1"/>
          </p:cNvSpPr>
          <p:nvPr>
            <p:ph type="subTitle" idx="1" hasCustomPrompt="1"/>
          </p:nvPr>
        </p:nvSpPr>
        <p:spPr>
          <a:xfrm>
            <a:off x="685800" y="4504888"/>
            <a:ext cx="7772400" cy="1133912"/>
          </a:xfrm>
        </p:spPr>
        <p:txBody>
          <a:bodyPr anchor="t" anchorCtr="0"/>
          <a:lstStyle>
            <a:lvl1pPr marL="0" indent="0" algn="ctr">
              <a:lnSpc>
                <a:spcPct val="100000"/>
              </a:lnSpc>
              <a:buFontTx/>
              <a:buNone/>
              <a:defRPr sz="2000" b="1">
                <a:latin typeface="Arial" charset="0"/>
              </a:defRPr>
            </a:lvl1pPr>
          </a:lstStyle>
          <a:p>
            <a:pPr lvl="0"/>
            <a:r>
              <a:rPr lang="de-DE" noProof="0" dirty="0"/>
              <a:t>Name des/der Vortragenden</a:t>
            </a:r>
          </a:p>
          <a:p>
            <a:pPr lvl="0"/>
            <a:r>
              <a:rPr lang="de-DE" noProof="0" dirty="0"/>
              <a:t>Anlass, Datum</a:t>
            </a:r>
          </a:p>
        </p:txBody>
      </p:sp>
      <p:pic>
        <p:nvPicPr>
          <p:cNvPr id="4" name="Grafik 3">
            <a:extLst>
              <a:ext uri="{FF2B5EF4-FFF2-40B4-BE49-F238E27FC236}">
                <a16:creationId xmlns:a16="http://schemas.microsoft.com/office/drawing/2014/main" id="{E28D3156-610E-431D-8E70-56CE9B7B2A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0209" y="5777792"/>
            <a:ext cx="2103581" cy="963576"/>
          </a:xfrm>
          <a:prstGeom prst="rect">
            <a:avLst/>
          </a:prstGeom>
        </p:spPr>
      </p:pic>
      <p:pic>
        <p:nvPicPr>
          <p:cNvPr id="6" name="Grafik 5">
            <a:extLst>
              <a:ext uri="{FF2B5EF4-FFF2-40B4-BE49-F238E27FC236}">
                <a16:creationId xmlns:a16="http://schemas.microsoft.com/office/drawing/2014/main" id="{FCDF55AC-4714-43CC-8735-5EE4014F332C}"/>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2425" y="-3026"/>
            <a:ext cx="4219575" cy="1847850"/>
          </a:xfrm>
          <a:prstGeom prst="rect">
            <a:avLst/>
          </a:prstGeom>
        </p:spPr>
      </p:pic>
      <p:pic>
        <p:nvPicPr>
          <p:cNvPr id="7" name="Grafik 6">
            <a:extLst>
              <a:ext uri="{FF2B5EF4-FFF2-40B4-BE49-F238E27FC236}">
                <a16:creationId xmlns:a16="http://schemas.microsoft.com/office/drawing/2014/main" id="{26F0F0F0-BEA6-4CE5-BDDB-4A8E5CA31C89}"/>
              </a:ext>
            </a:extLst>
          </p:cNvPr>
          <p:cNvPicPr>
            <a:picLocks noChangeAspect="1"/>
          </p:cNvPicPr>
          <p:nvPr userDrawn="1"/>
        </p:nvPicPr>
        <p:blipFill>
          <a:blip r:embed="rId6"/>
          <a:stretch>
            <a:fillRect/>
          </a:stretch>
        </p:blipFill>
        <p:spPr>
          <a:xfrm>
            <a:off x="0" y="5661248"/>
            <a:ext cx="9144000" cy="48768"/>
          </a:xfrm>
          <a:prstGeom prst="rect">
            <a:avLst/>
          </a:prstGeom>
        </p:spPr>
      </p:pic>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lgn="r">
              <a:defRPr/>
            </a:lvl1pPr>
          </a:lstStyle>
          <a:p>
            <a:endParaRPr lang="de-DE" dirty="0"/>
          </a:p>
        </p:txBody>
      </p:sp>
      <p:sp>
        <p:nvSpPr>
          <p:cNvPr id="6" name="Rechteck 5"/>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234300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fol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Titel der Folie</a:t>
            </a:r>
          </a:p>
        </p:txBody>
      </p:sp>
      <p:sp>
        <p:nvSpPr>
          <p:cNvPr id="3" name="Inhaltsplatzhalter 2"/>
          <p:cNvSpPr>
            <a:spLocks noGrp="1"/>
          </p:cNvSpPr>
          <p:nvPr>
            <p:ph idx="1" hasCustomPrompt="1"/>
          </p:nvPr>
        </p:nvSpPr>
        <p:spPr>
          <a:xfrm>
            <a:off x="685800" y="1844675"/>
            <a:ext cx="7772400" cy="4105275"/>
          </a:xfrm>
        </p:spPr>
        <p:txBody>
          <a:bodyPr/>
          <a:lstStyle>
            <a:lvl1pPr>
              <a:defRPr/>
            </a:lvl1pPr>
          </a:lstStyle>
          <a:p>
            <a:pPr lvl="0"/>
            <a:r>
              <a:rPr lang="de-DE" dirty="0"/>
              <a:t>Hier Text und/oder Grafiken, Bilder usw. Einfügen </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lvl1pPr>
              <a:defRPr/>
            </a:lvl1pPr>
          </a:lstStyle>
          <a:p>
            <a:r>
              <a:rPr lang="de-DE"/>
              <a:t>TITEL DES VORTRAGS</a:t>
            </a:r>
          </a:p>
        </p:txBody>
      </p:sp>
      <p:sp>
        <p:nvSpPr>
          <p:cNvPr id="6" name="Rectangle 4">
            <a:extLst>
              <a:ext uri="{FF2B5EF4-FFF2-40B4-BE49-F238E27FC236}">
                <a16:creationId xmlns:a16="http://schemas.microsoft.com/office/drawing/2014/main" id="{167C1A96-4BF0-4626-8BD7-167BF50180C0}"/>
              </a:ext>
            </a:extLst>
          </p:cNvPr>
          <p:cNvSpPr>
            <a:spLocks noGrp="1" noChangeArrowheads="1"/>
          </p:cNvSpPr>
          <p:nvPr>
            <p:ph type="dt" sz="half" idx="2"/>
          </p:nvPr>
        </p:nvSpPr>
        <p:spPr bwMode="auto">
          <a:xfrm>
            <a:off x="3635896" y="6477000"/>
            <a:ext cx="181299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0">
                <a:latin typeface="Arial" charset="0"/>
              </a:defRPr>
            </a:lvl1pPr>
          </a:lstStyle>
          <a:p>
            <a:r>
              <a:rPr lang="de-DE" dirty="0"/>
              <a:t>Folie </a:t>
            </a:r>
            <a:fld id="{DBE3298B-EB29-4BE6-B525-8680F4411818}" type="slidenum">
              <a:rPr lang="de-DE" smtClean="0"/>
              <a:pPr/>
              <a:t>‹Nr.›</a:t>
            </a:fld>
            <a:r>
              <a:rPr lang="de-DE" dirty="0"/>
              <a:t>           www.zsl-bw.de</a:t>
            </a:r>
          </a:p>
        </p:txBody>
      </p:sp>
    </p:spTree>
    <p:extLst>
      <p:ext uri="{BB962C8B-B14F-4D97-AF65-F5344CB8AC3E}">
        <p14:creationId xmlns:p14="http://schemas.microsoft.com/office/powerpoint/2010/main" val="1909856974"/>
      </p:ext>
    </p:extLst>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4406900"/>
            <a:ext cx="7772400" cy="1362075"/>
          </a:xfrm>
        </p:spPr>
        <p:txBody>
          <a:bodyPr anchor="t"/>
          <a:lstStyle>
            <a:lvl1pPr algn="ctr">
              <a:defRPr sz="4000" b="0" cap="all"/>
            </a:lvl1pPr>
          </a:lstStyle>
          <a:p>
            <a:r>
              <a:rPr lang="de-DE" dirty="0"/>
              <a:t>Blindtext für einen</a:t>
            </a:r>
            <a:br>
              <a:rPr lang="de-DE" dirty="0"/>
            </a:br>
            <a:r>
              <a:rPr lang="de-DE" dirty="0"/>
              <a:t>Abschnittstitel</a:t>
            </a:r>
          </a:p>
        </p:txBody>
      </p:sp>
      <p:sp>
        <p:nvSpPr>
          <p:cNvPr id="3" name="Textplatzhalter 2"/>
          <p:cNvSpPr>
            <a:spLocks noGrp="1"/>
          </p:cNvSpPr>
          <p:nvPr>
            <p:ph type="body" idx="1" hasCustomPrompt="1"/>
          </p:nvPr>
        </p:nvSpPr>
        <p:spPr>
          <a:xfrm>
            <a:off x="722313" y="2906713"/>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Blindtext fakultativ</a:t>
            </a:r>
          </a:p>
        </p:txBody>
      </p:sp>
      <p:sp>
        <p:nvSpPr>
          <p:cNvPr id="5" name="Fußzeilenplatzhalter 4"/>
          <p:cNvSpPr>
            <a:spLocks noGrp="1"/>
          </p:cNvSpPr>
          <p:nvPr>
            <p:ph type="ftr" sz="quarter" idx="11"/>
          </p:nvPr>
        </p:nvSpPr>
        <p:spPr/>
        <p:txBody>
          <a:bodyPr/>
          <a:lstStyle>
            <a:lvl1pPr>
              <a:defRPr/>
            </a:lvl1pPr>
          </a:lstStyle>
          <a:p>
            <a:r>
              <a:rPr lang="de-DE"/>
              <a:t>TITEL DES VORTRAGS</a:t>
            </a:r>
          </a:p>
        </p:txBody>
      </p:sp>
      <p:sp>
        <p:nvSpPr>
          <p:cNvPr id="6" name="Rectangle 4">
            <a:extLst>
              <a:ext uri="{FF2B5EF4-FFF2-40B4-BE49-F238E27FC236}">
                <a16:creationId xmlns:a16="http://schemas.microsoft.com/office/drawing/2014/main" id="{60061B8C-B029-4763-A08F-C58D9DE7818A}"/>
              </a:ext>
            </a:extLst>
          </p:cNvPr>
          <p:cNvSpPr>
            <a:spLocks noGrp="1" noChangeArrowheads="1"/>
          </p:cNvSpPr>
          <p:nvPr>
            <p:ph type="dt" sz="half" idx="2"/>
          </p:nvPr>
        </p:nvSpPr>
        <p:spPr bwMode="auto">
          <a:xfrm>
            <a:off x="3635896" y="6477000"/>
            <a:ext cx="181299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0">
                <a:latin typeface="Arial" charset="0"/>
              </a:defRPr>
            </a:lvl1pPr>
          </a:lstStyle>
          <a:p>
            <a:r>
              <a:rPr lang="de-DE" dirty="0"/>
              <a:t>Folie </a:t>
            </a:r>
            <a:fld id="{DBE3298B-EB29-4BE6-B525-8680F4411818}" type="slidenum">
              <a:rPr lang="de-DE" smtClean="0"/>
              <a:pPr/>
              <a:t>‹Nr.›</a:t>
            </a:fld>
            <a:r>
              <a:rPr lang="de-DE" dirty="0"/>
              <a:t>           www.zsl-bw.de</a:t>
            </a:r>
          </a:p>
        </p:txBody>
      </p:sp>
    </p:spTree>
    <p:extLst>
      <p:ext uri="{BB962C8B-B14F-4D97-AF65-F5344CB8AC3E}">
        <p14:creationId xmlns:p14="http://schemas.microsoft.com/office/powerpoint/2010/main" val="463347201"/>
      </p:ext>
    </p:extLst>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Blindtext</a:t>
            </a:r>
          </a:p>
        </p:txBody>
      </p:sp>
      <p:sp>
        <p:nvSpPr>
          <p:cNvPr id="3" name="Inhaltsplatzhalter 2"/>
          <p:cNvSpPr>
            <a:spLocks noGrp="1"/>
          </p:cNvSpPr>
          <p:nvPr>
            <p:ph sz="half" idx="1" hasCustomPrompt="1"/>
          </p:nvPr>
        </p:nvSpPr>
        <p:spPr>
          <a:xfrm>
            <a:off x="6858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Blindtext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hasCustomPrompt="1"/>
          </p:nvPr>
        </p:nvSpPr>
        <p:spPr>
          <a:xfrm>
            <a:off x="46482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Blindtext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lvl1pPr>
              <a:defRPr/>
            </a:lvl1pPr>
          </a:lstStyle>
          <a:p>
            <a:r>
              <a:rPr lang="de-DE"/>
              <a:t>TITEL DES VORTRAGS</a:t>
            </a:r>
          </a:p>
        </p:txBody>
      </p:sp>
      <p:sp>
        <p:nvSpPr>
          <p:cNvPr id="7" name="Rectangle 4">
            <a:extLst>
              <a:ext uri="{FF2B5EF4-FFF2-40B4-BE49-F238E27FC236}">
                <a16:creationId xmlns:a16="http://schemas.microsoft.com/office/drawing/2014/main" id="{134A4D60-6B1D-46A8-977D-D55A45AFA8FE}"/>
              </a:ext>
            </a:extLst>
          </p:cNvPr>
          <p:cNvSpPr>
            <a:spLocks noGrp="1" noChangeArrowheads="1"/>
          </p:cNvSpPr>
          <p:nvPr>
            <p:ph type="dt" sz="half" idx="12"/>
          </p:nvPr>
        </p:nvSpPr>
        <p:spPr bwMode="auto">
          <a:xfrm>
            <a:off x="3635896" y="6477000"/>
            <a:ext cx="181299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0">
                <a:latin typeface="Arial" charset="0"/>
              </a:defRPr>
            </a:lvl1pPr>
          </a:lstStyle>
          <a:p>
            <a:r>
              <a:rPr lang="de-DE" dirty="0"/>
              <a:t>Folie </a:t>
            </a:r>
            <a:fld id="{DBE3298B-EB29-4BE6-B525-8680F4411818}" type="slidenum">
              <a:rPr lang="de-DE" smtClean="0"/>
              <a:pPr/>
              <a:t>‹Nr.›</a:t>
            </a:fld>
            <a:r>
              <a:rPr lang="de-DE" dirty="0"/>
              <a:t>           www.zsl-bw.de</a:t>
            </a:r>
          </a:p>
        </p:txBody>
      </p:sp>
    </p:spTree>
    <p:extLst>
      <p:ext uri="{BB962C8B-B14F-4D97-AF65-F5344CB8AC3E}">
        <p14:creationId xmlns:p14="http://schemas.microsoft.com/office/powerpoint/2010/main" val="2810226974"/>
      </p:ext>
    </p:extLst>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1143000"/>
          </a:xfrm>
        </p:spPr>
        <p:txBody>
          <a:bodyPr/>
          <a:lstStyle>
            <a:lvl1pPr>
              <a:defRPr/>
            </a:lvl1pPr>
          </a:lstStyle>
          <a:p>
            <a:r>
              <a:rPr lang="de-DE" dirty="0"/>
              <a:t>Blindtext</a:t>
            </a:r>
          </a:p>
        </p:txBody>
      </p:sp>
      <p:sp>
        <p:nvSpPr>
          <p:cNvPr id="3" name="Textplatzhalter 2"/>
          <p:cNvSpPr>
            <a:spLocks noGrp="1"/>
          </p:cNvSpPr>
          <p:nvPr>
            <p:ph type="body" idx="1" hasCustomPrompt="1"/>
          </p:nvPr>
        </p:nvSpPr>
        <p:spPr>
          <a:xfrm>
            <a:off x="457200" y="141277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Blindtext</a:t>
            </a:r>
          </a:p>
        </p:txBody>
      </p:sp>
      <p:sp>
        <p:nvSpPr>
          <p:cNvPr id="4" name="Inhaltsplatzhalter 3"/>
          <p:cNvSpPr>
            <a:spLocks noGrp="1"/>
          </p:cNvSpPr>
          <p:nvPr>
            <p:ph sz="half" idx="2" hasCustomPrompt="1"/>
          </p:nvPr>
        </p:nvSpPr>
        <p:spPr>
          <a:xfrm>
            <a:off x="457200" y="2174875"/>
            <a:ext cx="4040188" cy="3775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Blindtext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hasCustomPrompt="1"/>
          </p:nvPr>
        </p:nvSpPr>
        <p:spPr>
          <a:xfrm>
            <a:off x="4645025" y="141277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Blindtext</a:t>
            </a:r>
          </a:p>
        </p:txBody>
      </p:sp>
      <p:sp>
        <p:nvSpPr>
          <p:cNvPr id="6" name="Inhaltsplatzhalter 5"/>
          <p:cNvSpPr>
            <a:spLocks noGrp="1"/>
          </p:cNvSpPr>
          <p:nvPr>
            <p:ph sz="quarter" idx="4" hasCustomPrompt="1"/>
          </p:nvPr>
        </p:nvSpPr>
        <p:spPr>
          <a:xfrm>
            <a:off x="4645025" y="2174875"/>
            <a:ext cx="4041775" cy="3775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Blindtext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ußzeilenplatzhalter 7"/>
          <p:cNvSpPr>
            <a:spLocks noGrp="1"/>
          </p:cNvSpPr>
          <p:nvPr>
            <p:ph type="ftr" sz="quarter" idx="11"/>
          </p:nvPr>
        </p:nvSpPr>
        <p:spPr/>
        <p:txBody>
          <a:bodyPr/>
          <a:lstStyle>
            <a:lvl1pPr>
              <a:defRPr/>
            </a:lvl1pPr>
          </a:lstStyle>
          <a:p>
            <a:r>
              <a:rPr lang="de-DE"/>
              <a:t>TITEL DES VORTRAGS</a:t>
            </a:r>
          </a:p>
        </p:txBody>
      </p:sp>
      <p:sp>
        <p:nvSpPr>
          <p:cNvPr id="9" name="Rectangle 4">
            <a:extLst>
              <a:ext uri="{FF2B5EF4-FFF2-40B4-BE49-F238E27FC236}">
                <a16:creationId xmlns:a16="http://schemas.microsoft.com/office/drawing/2014/main" id="{E62995D1-6D2E-40EE-9386-ADB1625BD031}"/>
              </a:ext>
            </a:extLst>
          </p:cNvPr>
          <p:cNvSpPr>
            <a:spLocks noGrp="1" noChangeArrowheads="1"/>
          </p:cNvSpPr>
          <p:nvPr>
            <p:ph type="dt" sz="half" idx="12"/>
          </p:nvPr>
        </p:nvSpPr>
        <p:spPr bwMode="auto">
          <a:xfrm>
            <a:off x="3635896" y="6477000"/>
            <a:ext cx="181299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0">
                <a:latin typeface="Arial" charset="0"/>
              </a:defRPr>
            </a:lvl1pPr>
          </a:lstStyle>
          <a:p>
            <a:r>
              <a:rPr lang="de-DE" dirty="0"/>
              <a:t>Folie </a:t>
            </a:r>
            <a:fld id="{DBE3298B-EB29-4BE6-B525-8680F4411818}" type="slidenum">
              <a:rPr lang="de-DE" smtClean="0"/>
              <a:pPr/>
              <a:t>‹Nr.›</a:t>
            </a:fld>
            <a:r>
              <a:rPr lang="de-DE" dirty="0"/>
              <a:t>           www.zsl-bw.de</a:t>
            </a:r>
          </a:p>
        </p:txBody>
      </p:sp>
    </p:spTree>
    <p:extLst>
      <p:ext uri="{BB962C8B-B14F-4D97-AF65-F5344CB8AC3E}">
        <p14:creationId xmlns:p14="http://schemas.microsoft.com/office/powerpoint/2010/main" val="4095901724"/>
      </p:ext>
    </p:extLst>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Folien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Fußzeilenplatzhalter 3"/>
          <p:cNvSpPr>
            <a:spLocks noGrp="1"/>
          </p:cNvSpPr>
          <p:nvPr>
            <p:ph type="ftr" sz="quarter" idx="11"/>
          </p:nvPr>
        </p:nvSpPr>
        <p:spPr/>
        <p:txBody>
          <a:bodyPr/>
          <a:lstStyle>
            <a:lvl1pPr>
              <a:defRPr/>
            </a:lvl1pPr>
          </a:lstStyle>
          <a:p>
            <a:r>
              <a:rPr lang="de-DE"/>
              <a:t>TITEL DES VORTRAGS</a:t>
            </a:r>
          </a:p>
        </p:txBody>
      </p:sp>
      <p:sp>
        <p:nvSpPr>
          <p:cNvPr id="5" name="Rectangle 4">
            <a:extLst>
              <a:ext uri="{FF2B5EF4-FFF2-40B4-BE49-F238E27FC236}">
                <a16:creationId xmlns:a16="http://schemas.microsoft.com/office/drawing/2014/main" id="{6E37360A-B380-49C9-BF1B-66A18EE581F3}"/>
              </a:ext>
            </a:extLst>
          </p:cNvPr>
          <p:cNvSpPr>
            <a:spLocks noGrp="1" noChangeArrowheads="1"/>
          </p:cNvSpPr>
          <p:nvPr>
            <p:ph type="dt" sz="half" idx="2"/>
          </p:nvPr>
        </p:nvSpPr>
        <p:spPr bwMode="auto">
          <a:xfrm>
            <a:off x="3635896" y="6477000"/>
            <a:ext cx="181299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0">
                <a:latin typeface="Arial" charset="0"/>
              </a:defRPr>
            </a:lvl1pPr>
          </a:lstStyle>
          <a:p>
            <a:r>
              <a:rPr lang="de-DE" dirty="0"/>
              <a:t>Folie </a:t>
            </a:r>
            <a:fld id="{DBE3298B-EB29-4BE6-B525-8680F4411818}" type="slidenum">
              <a:rPr lang="de-DE" smtClean="0"/>
              <a:pPr/>
              <a:t>‹Nr.›</a:t>
            </a:fld>
            <a:r>
              <a:rPr lang="de-DE" dirty="0"/>
              <a:t>           www.zsl-bw.de</a:t>
            </a:r>
          </a:p>
        </p:txBody>
      </p:sp>
    </p:spTree>
    <p:extLst>
      <p:ext uri="{BB962C8B-B14F-4D97-AF65-F5344CB8AC3E}">
        <p14:creationId xmlns:p14="http://schemas.microsoft.com/office/powerpoint/2010/main" val="1557821736"/>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lvl1pPr>
              <a:defRPr/>
            </a:lvl1pPr>
          </a:lstStyle>
          <a:p>
            <a:r>
              <a:rPr lang="de-DE"/>
              <a:t>TITEL DES VORTRAGS</a:t>
            </a:r>
          </a:p>
        </p:txBody>
      </p:sp>
      <p:sp>
        <p:nvSpPr>
          <p:cNvPr id="4" name="Rectangle 4">
            <a:extLst>
              <a:ext uri="{FF2B5EF4-FFF2-40B4-BE49-F238E27FC236}">
                <a16:creationId xmlns:a16="http://schemas.microsoft.com/office/drawing/2014/main" id="{BD13549C-D6A1-4FDD-BF21-734B11871CE0}"/>
              </a:ext>
            </a:extLst>
          </p:cNvPr>
          <p:cNvSpPr>
            <a:spLocks noGrp="1" noChangeArrowheads="1"/>
          </p:cNvSpPr>
          <p:nvPr>
            <p:ph type="dt" sz="half" idx="2"/>
          </p:nvPr>
        </p:nvSpPr>
        <p:spPr bwMode="auto">
          <a:xfrm>
            <a:off x="3635896" y="6477000"/>
            <a:ext cx="181299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0">
                <a:latin typeface="Arial" charset="0"/>
              </a:defRPr>
            </a:lvl1pPr>
          </a:lstStyle>
          <a:p>
            <a:r>
              <a:rPr lang="de-DE" dirty="0"/>
              <a:t>Folie </a:t>
            </a:r>
            <a:fld id="{DBE3298B-EB29-4BE6-B525-8680F4411818}" type="slidenum">
              <a:rPr lang="de-DE" smtClean="0"/>
              <a:pPr/>
              <a:t>‹Nr.›</a:t>
            </a:fld>
            <a:r>
              <a:rPr lang="de-DE" dirty="0"/>
              <a:t>           www.zsl-bw.de</a:t>
            </a:r>
          </a:p>
        </p:txBody>
      </p:sp>
    </p:spTree>
    <p:extLst>
      <p:ext uri="{BB962C8B-B14F-4D97-AF65-F5344CB8AC3E}">
        <p14:creationId xmlns:p14="http://schemas.microsoft.com/office/powerpoint/2010/main" val="237584401"/>
      </p:ext>
    </p:extLst>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it Bildunt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84213" y="612774"/>
            <a:ext cx="7775575" cy="4616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hasCustomPrompt="1"/>
          </p:nvPr>
        </p:nvSpPr>
        <p:spPr>
          <a:xfrm>
            <a:off x="684213" y="5387560"/>
            <a:ext cx="7773988" cy="562389"/>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Blindtext</a:t>
            </a:r>
          </a:p>
        </p:txBody>
      </p:sp>
      <p:sp>
        <p:nvSpPr>
          <p:cNvPr id="6" name="Fußzeilenplatzhalter 5"/>
          <p:cNvSpPr>
            <a:spLocks noGrp="1"/>
          </p:cNvSpPr>
          <p:nvPr>
            <p:ph type="ftr" sz="quarter" idx="11"/>
          </p:nvPr>
        </p:nvSpPr>
        <p:spPr/>
        <p:txBody>
          <a:bodyPr/>
          <a:lstStyle>
            <a:lvl1pPr>
              <a:defRPr/>
            </a:lvl1pPr>
          </a:lstStyle>
          <a:p>
            <a:r>
              <a:rPr lang="de-DE"/>
              <a:t>TITEL DES VORTRAGS</a:t>
            </a:r>
          </a:p>
        </p:txBody>
      </p:sp>
      <p:sp>
        <p:nvSpPr>
          <p:cNvPr id="7" name="Rectangle 4">
            <a:extLst>
              <a:ext uri="{FF2B5EF4-FFF2-40B4-BE49-F238E27FC236}">
                <a16:creationId xmlns:a16="http://schemas.microsoft.com/office/drawing/2014/main" id="{4B54C175-A58D-4334-9BDC-F970CCBD739C}"/>
              </a:ext>
            </a:extLst>
          </p:cNvPr>
          <p:cNvSpPr>
            <a:spLocks noGrp="1" noChangeArrowheads="1"/>
          </p:cNvSpPr>
          <p:nvPr>
            <p:ph type="dt" sz="half" idx="12"/>
          </p:nvPr>
        </p:nvSpPr>
        <p:spPr bwMode="auto">
          <a:xfrm>
            <a:off x="3635896" y="6477000"/>
            <a:ext cx="181299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0">
                <a:latin typeface="Arial" charset="0"/>
              </a:defRPr>
            </a:lvl1pPr>
          </a:lstStyle>
          <a:p>
            <a:r>
              <a:rPr lang="de-DE" dirty="0"/>
              <a:t>Folie </a:t>
            </a:r>
            <a:fld id="{DBE3298B-EB29-4BE6-B525-8680F4411818}" type="slidenum">
              <a:rPr lang="de-DE" smtClean="0"/>
              <a:pPr/>
              <a:t>‹Nr.›</a:t>
            </a:fld>
            <a:r>
              <a:rPr lang="de-DE" dirty="0"/>
              <a:t>           www.zsl-bw.de</a:t>
            </a:r>
          </a:p>
        </p:txBody>
      </p:sp>
    </p:spTree>
    <p:extLst>
      <p:ext uri="{BB962C8B-B14F-4D97-AF65-F5344CB8AC3E}">
        <p14:creationId xmlns:p14="http://schemas.microsoft.com/office/powerpoint/2010/main" val="2407102937"/>
      </p:ext>
    </p:extLst>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685800" y="1844674"/>
            <a:ext cx="7772400" cy="3431006"/>
          </a:xfrm>
        </p:spPr>
        <p:txBody>
          <a:bodyPr/>
          <a:lstStyle>
            <a:lvl1pPr algn="ctr">
              <a:defRPr sz="1900"/>
            </a:lvl1pPr>
          </a:lstStyle>
          <a:p>
            <a:pPr lvl="0"/>
            <a:r>
              <a:rPr lang="de-DE" noProof="0" dirty="0"/>
              <a:t>Zentrum für Schulqualität und Lehrerbildung</a:t>
            </a:r>
            <a:br>
              <a:rPr lang="de-DE" noProof="0" dirty="0"/>
            </a:br>
            <a:r>
              <a:rPr lang="de-DE" noProof="0" dirty="0"/>
              <a:t>(Zusatz Regional-/Außenstelle </a:t>
            </a:r>
            <a:r>
              <a:rPr lang="de-DE" noProof="0" dirty="0" err="1"/>
              <a:t>xy</a:t>
            </a:r>
            <a:r>
              <a:rPr lang="de-DE" noProof="0" dirty="0"/>
              <a:t>)</a:t>
            </a:r>
            <a:br>
              <a:rPr lang="de-DE" noProof="0" dirty="0"/>
            </a:br>
            <a:r>
              <a:rPr lang="de-DE" noProof="0" dirty="0"/>
              <a:t>Straße</a:t>
            </a:r>
            <a:br>
              <a:rPr lang="de-DE" noProof="0" dirty="0"/>
            </a:br>
            <a:r>
              <a:rPr lang="de-DE" noProof="0" dirty="0"/>
              <a:t>PLZ und Ort</a:t>
            </a:r>
            <a:br>
              <a:rPr lang="de-DE" noProof="0" dirty="0"/>
            </a:br>
            <a:br>
              <a:rPr lang="de-DE" noProof="0" dirty="0"/>
            </a:br>
            <a:r>
              <a:rPr lang="de-DE" noProof="0" dirty="0"/>
              <a:t>www.zsl-bw.de</a:t>
            </a:r>
            <a:br>
              <a:rPr lang="de-DE" noProof="0" dirty="0"/>
            </a:br>
            <a:r>
              <a:rPr lang="de-DE" noProof="0" dirty="0"/>
              <a:t>www.zsl-bw.de/lernen+ueberall</a:t>
            </a:r>
            <a:br>
              <a:rPr lang="de-DE" noProof="0" dirty="0"/>
            </a:br>
            <a:r>
              <a:rPr lang="de-DE" noProof="0" dirty="0"/>
              <a:t>www.lfb.kultus-bw.de</a:t>
            </a:r>
            <a:br>
              <a:rPr lang="de-DE" noProof="0" dirty="0"/>
            </a:br>
            <a:r>
              <a:rPr lang="de-DE" noProof="0" dirty="0"/>
              <a:t>www.lehrerfortbildung-bw.de</a:t>
            </a:r>
            <a:br>
              <a:rPr lang="de-DE" noProof="0" dirty="0"/>
            </a:br>
            <a:r>
              <a:rPr lang="de-DE" noProof="0" dirty="0"/>
              <a:t>www.bildungsplaene-bw.de</a:t>
            </a:r>
            <a:br>
              <a:rPr lang="de-DE" noProof="0" dirty="0"/>
            </a:br>
            <a:r>
              <a:rPr lang="de-DE" noProof="0" dirty="0"/>
              <a:t>www.wirlernen40bw.zsl-bw.de</a:t>
            </a:r>
          </a:p>
        </p:txBody>
      </p:sp>
      <p:pic>
        <p:nvPicPr>
          <p:cNvPr id="4" name="Grafik 3">
            <a:extLst>
              <a:ext uri="{FF2B5EF4-FFF2-40B4-BE49-F238E27FC236}">
                <a16:creationId xmlns:a16="http://schemas.microsoft.com/office/drawing/2014/main" id="{E28D3156-610E-431D-8E70-56CE9B7B2A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0209" y="5777792"/>
            <a:ext cx="2103581" cy="963576"/>
          </a:xfrm>
          <a:prstGeom prst="rect">
            <a:avLst/>
          </a:prstGeom>
        </p:spPr>
      </p:pic>
      <p:pic>
        <p:nvPicPr>
          <p:cNvPr id="6" name="Grafik 5">
            <a:extLst>
              <a:ext uri="{FF2B5EF4-FFF2-40B4-BE49-F238E27FC236}">
                <a16:creationId xmlns:a16="http://schemas.microsoft.com/office/drawing/2014/main" id="{FCDF55AC-4714-43CC-8735-5EE4014F332C}"/>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2425" y="-3026"/>
            <a:ext cx="4219575" cy="1847850"/>
          </a:xfrm>
          <a:prstGeom prst="rect">
            <a:avLst/>
          </a:prstGeom>
        </p:spPr>
      </p:pic>
      <p:pic>
        <p:nvPicPr>
          <p:cNvPr id="7" name="Grafik 6">
            <a:extLst>
              <a:ext uri="{FF2B5EF4-FFF2-40B4-BE49-F238E27FC236}">
                <a16:creationId xmlns:a16="http://schemas.microsoft.com/office/drawing/2014/main" id="{26F0F0F0-BEA6-4CE5-BDDB-4A8E5CA31C89}"/>
              </a:ext>
            </a:extLst>
          </p:cNvPr>
          <p:cNvPicPr>
            <a:picLocks noChangeAspect="1"/>
          </p:cNvPicPr>
          <p:nvPr userDrawn="1"/>
        </p:nvPicPr>
        <p:blipFill>
          <a:blip r:embed="rId6"/>
          <a:stretch>
            <a:fillRect/>
          </a:stretch>
        </p:blipFill>
        <p:spPr>
          <a:xfrm>
            <a:off x="0" y="5661248"/>
            <a:ext cx="9144000" cy="48768"/>
          </a:xfrm>
          <a:prstGeom prst="rect">
            <a:avLst/>
          </a:prstGeom>
        </p:spPr>
      </p:pic>
    </p:spTree>
    <p:extLst>
      <p:ext uri="{BB962C8B-B14F-4D97-AF65-F5344CB8AC3E}">
        <p14:creationId xmlns:p14="http://schemas.microsoft.com/office/powerpoint/2010/main" val="3798802541"/>
      </p:ext>
    </p:extLst>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5.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dirty="0"/>
              <a:t>Klicken Sie, zum Bearbeiten.</a:t>
            </a:r>
          </a:p>
        </p:txBody>
      </p:sp>
      <p:sp>
        <p:nvSpPr>
          <p:cNvPr id="1027" name="Rectangle 3"/>
          <p:cNvSpPr>
            <a:spLocks noGrp="1" noChangeArrowheads="1"/>
          </p:cNvSpPr>
          <p:nvPr>
            <p:ph type="body" idx="1"/>
          </p:nvPr>
        </p:nvSpPr>
        <p:spPr bwMode="auto">
          <a:xfrm>
            <a:off x="685800" y="1844824"/>
            <a:ext cx="7772400" cy="410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a:t>Klicken Sie, um die Textformatierung des Masters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28" name="Rectangle 4"/>
          <p:cNvSpPr>
            <a:spLocks noGrp="1" noChangeArrowheads="1"/>
          </p:cNvSpPr>
          <p:nvPr>
            <p:ph type="dt" sz="half" idx="2"/>
          </p:nvPr>
        </p:nvSpPr>
        <p:spPr bwMode="auto">
          <a:xfrm>
            <a:off x="3635896" y="6477000"/>
            <a:ext cx="181299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0">
                <a:latin typeface="Arial" charset="0"/>
              </a:defRPr>
            </a:lvl1pPr>
          </a:lstStyle>
          <a:p>
            <a:r>
              <a:rPr lang="de-DE" dirty="0"/>
              <a:t>Folie </a:t>
            </a:r>
            <a:fld id="{DBE3298B-EB29-4BE6-B525-8680F4411818}" type="slidenum">
              <a:rPr lang="de-DE" smtClean="0"/>
              <a:pPr/>
              <a:t>‹Nr.›</a:t>
            </a:fld>
            <a:r>
              <a:rPr lang="de-DE" dirty="0"/>
              <a:t>           www.zsl-bw.de</a:t>
            </a:r>
          </a:p>
        </p:txBody>
      </p:sp>
      <p:sp>
        <p:nvSpPr>
          <p:cNvPr id="1029" name="Rectangle 5"/>
          <p:cNvSpPr>
            <a:spLocks noGrp="1" noChangeArrowheads="1"/>
          </p:cNvSpPr>
          <p:nvPr>
            <p:ph type="ftr" sz="quarter" idx="3"/>
          </p:nvPr>
        </p:nvSpPr>
        <p:spPr bwMode="auto">
          <a:xfrm>
            <a:off x="2411760" y="269746"/>
            <a:ext cx="60464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200" b="1">
                <a:latin typeface="Arial" charset="0"/>
              </a:defRPr>
            </a:lvl1pPr>
          </a:lstStyle>
          <a:p>
            <a:r>
              <a:rPr lang="de-DE" dirty="0"/>
              <a:t>TITEL DES VORTRAGS</a:t>
            </a:r>
          </a:p>
        </p:txBody>
      </p:sp>
      <p:sp>
        <p:nvSpPr>
          <p:cNvPr id="1035" name="Text Box 11"/>
          <p:cNvSpPr txBox="1">
            <a:spLocks noChangeArrowheads="1"/>
          </p:cNvSpPr>
          <p:nvPr/>
        </p:nvSpPr>
        <p:spPr bwMode="auto">
          <a:xfrm>
            <a:off x="6324600" y="64008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atin typeface="Times New Roman" pitchFamily="18" charset="0"/>
            </a:endParaRPr>
          </a:p>
        </p:txBody>
      </p:sp>
      <p:sp>
        <p:nvSpPr>
          <p:cNvPr id="2" name="Rechteck 1">
            <a:extLst>
              <a:ext uri="{FF2B5EF4-FFF2-40B4-BE49-F238E27FC236}">
                <a16:creationId xmlns:a16="http://schemas.microsoft.com/office/drawing/2014/main" id="{BC95BA74-C8B0-48AD-B2EF-3C27D316070B}"/>
              </a:ext>
            </a:extLst>
          </p:cNvPr>
          <p:cNvSpPr/>
          <p:nvPr userDrawn="1"/>
        </p:nvSpPr>
        <p:spPr bwMode="auto">
          <a:xfrm>
            <a:off x="0" y="476672"/>
            <a:ext cx="9144000" cy="36000"/>
          </a:xfrm>
          <a:prstGeom prst="rect">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a:endParaRPr>
          </a:p>
        </p:txBody>
      </p:sp>
      <p:pic>
        <p:nvPicPr>
          <p:cNvPr id="3" name="Grafik 2">
            <a:extLst>
              <a:ext uri="{FF2B5EF4-FFF2-40B4-BE49-F238E27FC236}">
                <a16:creationId xmlns:a16="http://schemas.microsoft.com/office/drawing/2014/main" id="{0591131E-FE36-4914-84F0-FD5FACF69651}"/>
              </a:ext>
            </a:extLst>
          </p:cNvPr>
          <p:cNvPicPr>
            <a:picLocks noChangeAspect="1"/>
          </p:cNvPicPr>
          <p:nvPr userDrawn="1"/>
        </p:nvPicPr>
        <p:blipFill>
          <a:blip r:embed="rId12"/>
          <a:stretch>
            <a:fillRect/>
          </a:stretch>
        </p:blipFill>
        <p:spPr>
          <a:xfrm>
            <a:off x="0" y="6093296"/>
            <a:ext cx="9144000" cy="48703"/>
          </a:xfrm>
          <a:prstGeom prst="rect">
            <a:avLst/>
          </a:prstGeom>
        </p:spPr>
      </p:pic>
      <p:pic>
        <p:nvPicPr>
          <p:cNvPr id="6" name="Grafik 5">
            <a:extLst>
              <a:ext uri="{FF2B5EF4-FFF2-40B4-BE49-F238E27FC236}">
                <a16:creationId xmlns:a16="http://schemas.microsoft.com/office/drawing/2014/main" id="{74F004F5-4972-43D7-AC6D-2922166DB9B2}"/>
              </a:ext>
            </a:extLst>
          </p:cNvPr>
          <p:cNvPicPr>
            <a:picLocks noChangeAspect="1"/>
          </p:cNvPicPr>
          <p:nvPr userDrawn="1"/>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9552" y="6093296"/>
            <a:ext cx="1930500" cy="845411"/>
          </a:xfrm>
          <a:prstGeom prst="rect">
            <a:avLst/>
          </a:prstGeom>
        </p:spPr>
      </p:pic>
      <p:pic>
        <p:nvPicPr>
          <p:cNvPr id="8" name="Grafik 7">
            <a:extLst>
              <a:ext uri="{FF2B5EF4-FFF2-40B4-BE49-F238E27FC236}">
                <a16:creationId xmlns:a16="http://schemas.microsoft.com/office/drawing/2014/main" id="{BBBF25EE-423E-441C-AFA3-657B4F8AFC47}"/>
              </a:ext>
            </a:extLst>
          </p:cNvPr>
          <p:cNvPicPr>
            <a:picLocks noChangeAspect="1"/>
          </p:cNvPicPr>
          <p:nvPr userDrawn="1"/>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36296" y="6237288"/>
            <a:ext cx="1233560" cy="5650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transition>
    <p:pull dir="r"/>
  </p:transition>
  <p:hf sldNum="0" hdr="0"/>
  <p:txStyles>
    <p:titleStyle>
      <a:lvl1pPr algn="l"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Times"/>
        </a:defRPr>
      </a:lvl2pPr>
      <a:lvl3pPr algn="l" rtl="0" eaLnBrk="1" fontAlgn="base" hangingPunct="1">
        <a:spcBef>
          <a:spcPct val="0"/>
        </a:spcBef>
        <a:spcAft>
          <a:spcPct val="0"/>
        </a:spcAft>
        <a:defRPr sz="4000">
          <a:solidFill>
            <a:schemeClr val="tx2"/>
          </a:solidFill>
          <a:latin typeface="Times"/>
        </a:defRPr>
      </a:lvl3pPr>
      <a:lvl4pPr algn="l" rtl="0" eaLnBrk="1" fontAlgn="base" hangingPunct="1">
        <a:spcBef>
          <a:spcPct val="0"/>
        </a:spcBef>
        <a:spcAft>
          <a:spcPct val="0"/>
        </a:spcAft>
        <a:defRPr sz="4000">
          <a:solidFill>
            <a:schemeClr val="tx2"/>
          </a:solidFill>
          <a:latin typeface="Times"/>
        </a:defRPr>
      </a:lvl4pPr>
      <a:lvl5pPr algn="l" rtl="0" eaLnBrk="1" fontAlgn="base" hangingPunct="1">
        <a:spcBef>
          <a:spcPct val="0"/>
        </a:spcBef>
        <a:spcAft>
          <a:spcPct val="0"/>
        </a:spcAft>
        <a:defRPr sz="4000">
          <a:solidFill>
            <a:schemeClr val="tx2"/>
          </a:solidFill>
          <a:latin typeface="Times"/>
        </a:defRPr>
      </a:lvl5pPr>
      <a:lvl6pPr marL="457200" algn="l" rtl="0" eaLnBrk="1" fontAlgn="base" hangingPunct="1">
        <a:spcBef>
          <a:spcPct val="0"/>
        </a:spcBef>
        <a:spcAft>
          <a:spcPct val="0"/>
        </a:spcAft>
        <a:defRPr sz="4000">
          <a:solidFill>
            <a:schemeClr val="tx2"/>
          </a:solidFill>
          <a:latin typeface="Times"/>
        </a:defRPr>
      </a:lvl6pPr>
      <a:lvl7pPr marL="914400" algn="l" rtl="0" eaLnBrk="1" fontAlgn="base" hangingPunct="1">
        <a:spcBef>
          <a:spcPct val="0"/>
        </a:spcBef>
        <a:spcAft>
          <a:spcPct val="0"/>
        </a:spcAft>
        <a:defRPr sz="4000">
          <a:solidFill>
            <a:schemeClr val="tx2"/>
          </a:solidFill>
          <a:latin typeface="Times"/>
        </a:defRPr>
      </a:lvl7pPr>
      <a:lvl8pPr marL="1371600" algn="l" rtl="0" eaLnBrk="1" fontAlgn="base" hangingPunct="1">
        <a:spcBef>
          <a:spcPct val="0"/>
        </a:spcBef>
        <a:spcAft>
          <a:spcPct val="0"/>
        </a:spcAft>
        <a:defRPr sz="4000">
          <a:solidFill>
            <a:schemeClr val="tx2"/>
          </a:solidFill>
          <a:latin typeface="Times"/>
        </a:defRPr>
      </a:lvl8pPr>
      <a:lvl9pPr marL="1828800" algn="l" rtl="0" eaLnBrk="1" fontAlgn="base" hangingPunct="1">
        <a:spcBef>
          <a:spcPct val="0"/>
        </a:spcBef>
        <a:spcAft>
          <a:spcPct val="0"/>
        </a:spcAft>
        <a:defRPr sz="4000">
          <a:solidFill>
            <a:schemeClr val="tx2"/>
          </a:solidFill>
          <a:latin typeface="Times"/>
        </a:defRPr>
      </a:lvl9pPr>
    </p:titleStyle>
    <p:bodyStyle>
      <a:lvl1pPr marL="280988" indent="-280988" algn="l" rtl="0" eaLnBrk="1" fontAlgn="base" hangingPunct="1">
        <a:spcBef>
          <a:spcPct val="30000"/>
        </a:spcBef>
        <a:spcAft>
          <a:spcPct val="0"/>
        </a:spcAft>
        <a:buClr>
          <a:schemeClr val="accent1"/>
        </a:buClr>
        <a:buSzPct val="90000"/>
        <a:buFont typeface="Times" panose="02020603050405020304" pitchFamily="18" charset="0"/>
        <a:buChar char="●"/>
        <a:defRPr sz="2400">
          <a:solidFill>
            <a:schemeClr val="tx1"/>
          </a:solidFill>
          <a:latin typeface="+mn-lt"/>
          <a:ea typeface="+mn-ea"/>
          <a:cs typeface="+mn-cs"/>
        </a:defRPr>
      </a:lvl1pPr>
      <a:lvl2pPr marL="757238" indent="-285750" algn="l" rtl="0" eaLnBrk="1" fontAlgn="base" hangingPunct="1">
        <a:spcBef>
          <a:spcPct val="0"/>
        </a:spcBef>
        <a:spcAft>
          <a:spcPct val="0"/>
        </a:spcAft>
        <a:buClr>
          <a:schemeClr val="accent1"/>
        </a:buClr>
        <a:buFont typeface="Times" panose="02020603050405020304" pitchFamily="18" charset="0"/>
        <a:buChar char="●"/>
        <a:defRPr sz="2400">
          <a:solidFill>
            <a:schemeClr val="tx1"/>
          </a:solidFill>
          <a:latin typeface="+mn-lt"/>
        </a:defRPr>
      </a:lvl2pPr>
      <a:lvl3pPr marL="1176338" indent="-228600" algn="l" rtl="0" eaLnBrk="1" fontAlgn="base" hangingPunct="1">
        <a:spcBef>
          <a:spcPct val="30000"/>
        </a:spcBef>
        <a:spcAft>
          <a:spcPct val="0"/>
        </a:spcAft>
        <a:buClr>
          <a:schemeClr val="accent1"/>
        </a:buClr>
        <a:buSzPct val="90000"/>
        <a:buFont typeface="Times" panose="02020603050405020304" pitchFamily="18" charset="0"/>
        <a:buChar char="●"/>
        <a:defRPr sz="2000">
          <a:solidFill>
            <a:schemeClr val="tx1"/>
          </a:solidFill>
          <a:latin typeface="+mn-lt"/>
        </a:defRPr>
      </a:lvl3pPr>
      <a:lvl4pPr marL="1595438" indent="-228600" algn="l" rtl="0" eaLnBrk="1" fontAlgn="base" hangingPunct="1">
        <a:spcBef>
          <a:spcPct val="30000"/>
        </a:spcBef>
        <a:spcAft>
          <a:spcPct val="0"/>
        </a:spcAft>
        <a:buClr>
          <a:schemeClr val="accent1"/>
        </a:buClr>
        <a:buSzPct val="90000"/>
        <a:buFont typeface="Times" panose="02020603050405020304" pitchFamily="18" charset="0"/>
        <a:buChar char="●"/>
        <a:defRPr sz="2000">
          <a:solidFill>
            <a:schemeClr val="tx1"/>
          </a:solidFill>
          <a:latin typeface="+mn-lt"/>
        </a:defRPr>
      </a:lvl4pPr>
      <a:lvl5pPr marL="2014538" indent="-228600" algn="l" rtl="0" eaLnBrk="1" fontAlgn="base" hangingPunct="1">
        <a:spcBef>
          <a:spcPct val="30000"/>
        </a:spcBef>
        <a:spcAft>
          <a:spcPct val="0"/>
        </a:spcAft>
        <a:buClr>
          <a:schemeClr val="accent1"/>
        </a:buClr>
        <a:buSzPct val="90000"/>
        <a:buFont typeface="Times" panose="02020603050405020304" pitchFamily="18" charset="0"/>
        <a:buChar char="●"/>
        <a:defRPr sz="2000">
          <a:solidFill>
            <a:schemeClr val="tx1"/>
          </a:solidFill>
          <a:latin typeface="+mn-lt"/>
        </a:defRPr>
      </a:lvl5pPr>
      <a:lvl6pPr marL="2471738" indent="-228600" algn="l" rtl="0" eaLnBrk="1" fontAlgn="base" hangingPunct="1">
        <a:spcBef>
          <a:spcPct val="30000"/>
        </a:spcBef>
        <a:spcAft>
          <a:spcPct val="0"/>
        </a:spcAft>
        <a:buSzPct val="90000"/>
        <a:buChar char="•"/>
        <a:defRPr sz="2000">
          <a:solidFill>
            <a:schemeClr val="tx1"/>
          </a:solidFill>
          <a:latin typeface="+mn-lt"/>
        </a:defRPr>
      </a:lvl6pPr>
      <a:lvl7pPr marL="2928938" indent="-228600" algn="l" rtl="0" eaLnBrk="1" fontAlgn="base" hangingPunct="1">
        <a:spcBef>
          <a:spcPct val="30000"/>
        </a:spcBef>
        <a:spcAft>
          <a:spcPct val="0"/>
        </a:spcAft>
        <a:buSzPct val="90000"/>
        <a:buChar char="•"/>
        <a:defRPr sz="2000">
          <a:solidFill>
            <a:schemeClr val="tx1"/>
          </a:solidFill>
          <a:latin typeface="+mn-lt"/>
        </a:defRPr>
      </a:lvl7pPr>
      <a:lvl8pPr marL="3386138" indent="-228600" algn="l" rtl="0" eaLnBrk="1" fontAlgn="base" hangingPunct="1">
        <a:spcBef>
          <a:spcPct val="30000"/>
        </a:spcBef>
        <a:spcAft>
          <a:spcPct val="0"/>
        </a:spcAft>
        <a:buSzPct val="90000"/>
        <a:buChar char="•"/>
        <a:defRPr sz="2000">
          <a:solidFill>
            <a:schemeClr val="tx1"/>
          </a:solidFill>
          <a:latin typeface="+mn-lt"/>
        </a:defRPr>
      </a:lvl8pPr>
      <a:lvl9pPr marL="3843338" indent="-228600" algn="l" rtl="0" eaLnBrk="1" fontAlgn="base" hangingPunct="1">
        <a:spcBef>
          <a:spcPct val="30000"/>
        </a:spcBef>
        <a:spcAft>
          <a:spcPct val="0"/>
        </a:spcAft>
        <a:buSzPct val="9000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29" userDrawn="1">
          <p15:clr>
            <a:srgbClr val="F26B43"/>
          </p15:clr>
        </p15:guide>
        <p15:guide id="4" pos="431" userDrawn="1">
          <p15:clr>
            <a:srgbClr val="F26B43"/>
          </p15:clr>
        </p15:guide>
        <p15:guide id="6" orient="horz" pos="3748" userDrawn="1">
          <p15:clr>
            <a:srgbClr val="F26B43"/>
          </p15:clr>
        </p15:guide>
        <p15:guide id="7" orient="horz" pos="1117" userDrawn="1">
          <p15:clr>
            <a:srgbClr val="F26B43"/>
          </p15:clr>
        </p15:guide>
        <p15:guide id="8" orient="horz" pos="11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57200" y="1916832"/>
            <a:ext cx="8333557" cy="1686049"/>
          </a:xfrm>
        </p:spPr>
        <p:txBody>
          <a:bodyPr/>
          <a:lstStyle/>
          <a:p>
            <a:r>
              <a:rPr lang="de-DE" sz="3600" b="1" dirty="0">
                <a:latin typeface="Arial" panose="020B0604020202020204" pitchFamily="34" charset="0"/>
                <a:cs typeface="Arial" panose="020B0604020202020204" pitchFamily="34" charset="0"/>
              </a:rPr>
              <a:t>Informationen zum Vorbereitungsdienst </a:t>
            </a:r>
            <a:br>
              <a:rPr lang="de-DE" sz="3600" b="1" dirty="0">
                <a:latin typeface="Arial" panose="020B0604020202020204" pitchFamily="34" charset="0"/>
                <a:cs typeface="Arial" panose="020B0604020202020204" pitchFamily="34" charset="0"/>
              </a:rPr>
            </a:br>
            <a:r>
              <a:rPr lang="de-DE" sz="3600" b="1" dirty="0">
                <a:latin typeface="Arial" panose="020B0604020202020204" pitchFamily="34" charset="0"/>
                <a:cs typeface="Arial" panose="020B0604020202020204" pitchFamily="34" charset="0"/>
              </a:rPr>
              <a:t>Sekundarstufe I</a:t>
            </a:r>
            <a:endParaRPr lang="de-DE" sz="3600" dirty="0">
              <a:latin typeface="Arial" panose="020B0604020202020204" pitchFamily="34" charset="0"/>
              <a:cs typeface="Arial" panose="020B0604020202020204" pitchFamily="34" charset="0"/>
            </a:endParaRPr>
          </a:p>
        </p:txBody>
      </p:sp>
      <p:sp>
        <p:nvSpPr>
          <p:cNvPr id="5" name="Untertitel 4">
            <a:extLst>
              <a:ext uri="{FF2B5EF4-FFF2-40B4-BE49-F238E27FC236}">
                <a16:creationId xmlns:a16="http://schemas.microsoft.com/office/drawing/2014/main" id="{F743204D-EBA9-854A-9078-B9CD5268125E}"/>
              </a:ext>
            </a:extLst>
          </p:cNvPr>
          <p:cNvSpPr>
            <a:spLocks noGrp="1"/>
          </p:cNvSpPr>
          <p:nvPr>
            <p:ph type="subTitle" idx="1"/>
          </p:nvPr>
        </p:nvSpPr>
        <p:spPr>
          <a:xfrm>
            <a:off x="737778" y="3717032"/>
            <a:ext cx="7772400" cy="2016224"/>
          </a:xfrm>
        </p:spPr>
        <p:txBody>
          <a:bodyPr/>
          <a:lstStyle/>
          <a:p>
            <a:r>
              <a:rPr lang="de-DE" dirty="0"/>
              <a:t>ZSL, Referat 32</a:t>
            </a:r>
          </a:p>
          <a:p>
            <a:r>
              <a:rPr lang="de-DE" dirty="0"/>
              <a:t>zusammen mit </a:t>
            </a:r>
          </a:p>
          <a:p>
            <a:r>
              <a:rPr lang="de-DE" dirty="0"/>
              <a:t>KM, Referat 21</a:t>
            </a:r>
          </a:p>
          <a:p>
            <a:endParaRPr lang="de-DE" dirty="0"/>
          </a:p>
          <a:p>
            <a:r>
              <a:rPr lang="de-DE" dirty="0"/>
              <a:t>Regionalstelle SAF Mannheim </a:t>
            </a:r>
          </a:p>
          <a:p>
            <a:endParaRPr lang="de-DE" dirty="0"/>
          </a:p>
          <a:p>
            <a:endParaRPr lang="de-DE" dirty="0"/>
          </a:p>
        </p:txBody>
      </p:sp>
      <p:pic>
        <p:nvPicPr>
          <p:cNvPr id="3" name="Grafik 2">
            <a:extLst>
              <a:ext uri="{FF2B5EF4-FFF2-40B4-BE49-F238E27FC236}">
                <a16:creationId xmlns:a16="http://schemas.microsoft.com/office/drawing/2014/main" id="{90D0F45C-C889-E6BF-71C8-77D1B2D316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520" y="3717032"/>
            <a:ext cx="2480635" cy="1508416"/>
          </a:xfrm>
          <a:prstGeom prst="rect">
            <a:avLst/>
          </a:prstGeom>
        </p:spPr>
      </p:pic>
      <p:pic>
        <p:nvPicPr>
          <p:cNvPr id="4" name="Grafik 3">
            <a:extLst>
              <a:ext uri="{FF2B5EF4-FFF2-40B4-BE49-F238E27FC236}">
                <a16:creationId xmlns:a16="http://schemas.microsoft.com/office/drawing/2014/main" id="{91A94DAA-627F-4500-F3E4-C96559117B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6357" y="3885383"/>
            <a:ext cx="1003821" cy="1171714"/>
          </a:xfrm>
          <a:prstGeom prst="rect">
            <a:avLst/>
          </a:prstGeom>
        </p:spPr>
      </p:pic>
    </p:spTree>
    <p:extLst>
      <p:ext uri="{BB962C8B-B14F-4D97-AF65-F5344CB8AC3E}">
        <p14:creationId xmlns:p14="http://schemas.microsoft.com/office/powerpoint/2010/main" val="128037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a:spLocks noChangeArrowheads="1"/>
          </p:cNvSpPr>
          <p:nvPr/>
        </p:nvSpPr>
        <p:spPr bwMode="auto">
          <a:xfrm>
            <a:off x="179512" y="625906"/>
            <a:ext cx="8640762" cy="545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algn="ctr" eaLnBrk="1" hangingPunct="1">
              <a:spcBef>
                <a:spcPts val="0"/>
              </a:spcBef>
            </a:pPr>
            <a:r>
              <a:rPr lang="de-DE" altLang="de-DE" sz="2200" b="1" dirty="0"/>
              <a:t>Erforderliche Unterlagen für die Zulassung </a:t>
            </a:r>
          </a:p>
          <a:p>
            <a:pPr marL="0" indent="0" algn="ctr" eaLnBrk="1" hangingPunct="1">
              <a:spcBef>
                <a:spcPts val="0"/>
              </a:spcBef>
            </a:pPr>
            <a:r>
              <a:rPr lang="de-DE" altLang="de-DE" sz="1800" b="1" dirty="0"/>
              <a:t>zum Vorbereitungsdienst</a:t>
            </a:r>
          </a:p>
          <a:p>
            <a:pPr eaLnBrk="1" hangingPunct="1">
              <a:spcBef>
                <a:spcPts val="2000"/>
              </a:spcBef>
              <a:buBlip>
                <a:blip r:embed="rId3"/>
              </a:buBlip>
            </a:pPr>
            <a:r>
              <a:rPr lang="de-DE" altLang="de-DE" sz="1800" dirty="0"/>
              <a:t>eine Erklärung über Vorstrafen, wirtschaftliche Verhältnisse und zur Frage, ob bereits in einem anderen Bundesland oder bei anderen Zulassungsbehörden ein Antrag auf Zulassung zum Vorbereitungsdienst gestellt oder ein Vorbereitungsdienst ganz oder teilweise abgeleistet worden ist;</a:t>
            </a:r>
          </a:p>
          <a:p>
            <a:pPr eaLnBrk="1" hangingPunct="1">
              <a:spcBef>
                <a:spcPts val="1200"/>
              </a:spcBef>
              <a:buBlip>
                <a:blip r:embed="rId3"/>
              </a:buBlip>
            </a:pPr>
            <a:r>
              <a:rPr lang="de-DE" altLang="de-DE" sz="1800" dirty="0"/>
              <a:t>ggf. eine Bescheinigung über abgeleisteten Wehr- oder Ersatzdienst nach Artikel 12a des Grundgesetzes;</a:t>
            </a:r>
          </a:p>
          <a:p>
            <a:pPr eaLnBrk="1" hangingPunct="1">
              <a:spcBef>
                <a:spcPts val="1200"/>
              </a:spcBef>
              <a:buBlip>
                <a:blip r:embed="rId3"/>
              </a:buBlip>
            </a:pPr>
            <a:r>
              <a:rPr lang="de-DE" altLang="de-DE" sz="1800" dirty="0"/>
              <a:t>ein </a:t>
            </a:r>
            <a:r>
              <a:rPr lang="de-DE" altLang="de-DE" sz="1800" u="sng" dirty="0"/>
              <a:t>ärztliches Zeugnis (mit Überprüfung des Masernschutzes) ist nur zeitlich begrenzt gültig und daher frühestens Anfang August zu beantragen</a:t>
            </a:r>
            <a:r>
              <a:rPr lang="de-DE" altLang="de-DE" sz="1800" dirty="0"/>
              <a:t>;</a:t>
            </a:r>
            <a:endParaRPr lang="de-DE" altLang="de-DE" sz="1800" u="sng" dirty="0"/>
          </a:p>
          <a:p>
            <a:pPr eaLnBrk="1" hangingPunct="1">
              <a:spcBef>
                <a:spcPts val="1200"/>
              </a:spcBef>
              <a:buBlip>
                <a:blip r:embed="rId3"/>
              </a:buBlip>
            </a:pPr>
            <a:r>
              <a:rPr lang="de-DE" altLang="de-DE" sz="1800" dirty="0"/>
              <a:t>Nachweis über das Vereinspraktikum von mindestens 24 Übungsdoppelstunden (nur für Bewerberinnen und Bewerber mit dem Fach Sport);</a:t>
            </a:r>
          </a:p>
          <a:p>
            <a:pPr eaLnBrk="1" hangingPunct="1">
              <a:spcBef>
                <a:spcPts val="1200"/>
              </a:spcBef>
              <a:buBlip>
                <a:blip r:embed="rId3"/>
              </a:buBlip>
            </a:pPr>
            <a:r>
              <a:rPr lang="de-DE" altLang="de-DE" sz="1800" dirty="0"/>
              <a:t>Nachweis der Rettungsfähigkeit im Schwimmunterricht durch Vorlage eines Nachweises entsprechend den Anforderungen des Deutschen Rettungsschwimmerabzeichens (DRSA) Silber oder Gold (nur für Bewerberinnen und Bewerber mit dem Fach Sport); </a:t>
            </a:r>
          </a:p>
        </p:txBody>
      </p:sp>
      <p:sp>
        <p:nvSpPr>
          <p:cNvPr id="3"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3648272390"/>
      </p:ext>
    </p:extLst>
  </p:cSld>
  <p:clrMapOvr>
    <a:masterClrMapping/>
  </p:clrMapOvr>
  <p:transition>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5"/>
          <p:cNvSpPr>
            <a:spLocks noChangeArrowheads="1"/>
          </p:cNvSpPr>
          <p:nvPr/>
        </p:nvSpPr>
        <p:spPr bwMode="auto">
          <a:xfrm>
            <a:off x="215106" y="620688"/>
            <a:ext cx="8713787"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algn="ctr" eaLnBrk="1" hangingPunct="1">
              <a:spcBef>
                <a:spcPts val="1200"/>
              </a:spcBef>
            </a:pPr>
            <a:r>
              <a:rPr lang="de-DE" altLang="de-DE" sz="2200" b="1" dirty="0"/>
              <a:t>Erforderliche Unterlagen für die Zulassung zum Vorbereitungsdienst</a:t>
            </a:r>
          </a:p>
          <a:p>
            <a:pPr marL="0" indent="0" algn="ctr" eaLnBrk="1" hangingPunct="1">
              <a:spcBef>
                <a:spcPts val="1200"/>
              </a:spcBef>
            </a:pPr>
            <a:endParaRPr lang="de-DE" altLang="de-DE" sz="2200" b="1" dirty="0"/>
          </a:p>
          <a:p>
            <a:pPr eaLnBrk="1" hangingPunct="1">
              <a:spcBef>
                <a:spcPts val="1200"/>
              </a:spcBef>
              <a:buBlip>
                <a:blip r:embed="rId3"/>
              </a:buBlip>
            </a:pPr>
            <a:r>
              <a:rPr lang="de-DE" altLang="de-DE" sz="1800" dirty="0"/>
              <a:t>Nachweis über die Teilnahme an einer Ausbildung in Erster Hilfe im Umfang von mindestens 9 Unterrichtseinheiten innerhalb der letzten zwei Jahre vor dem Zulassungstermin (siehe Merkblatt über den Vorbereitungsdienst);</a:t>
            </a:r>
          </a:p>
          <a:p>
            <a:pPr eaLnBrk="1" hangingPunct="1">
              <a:spcBef>
                <a:spcPts val="1200"/>
              </a:spcBef>
              <a:buBlip>
                <a:blip r:embed="rId3"/>
              </a:buBlip>
            </a:pPr>
            <a:r>
              <a:rPr lang="de-DE" altLang="de-DE" sz="1800" dirty="0"/>
              <a:t>standesamtliche Nachweise (Geburtsurkunde, ggf. Heiratsurkunde, ggf. Geburtsurkunde von Kindern…), jeweils in aktueller Fassung </a:t>
            </a:r>
            <a:endParaRPr lang="de-DE" altLang="de-DE" sz="1800" b="1" dirty="0"/>
          </a:p>
          <a:p>
            <a:pPr eaLnBrk="1" hangingPunct="1">
              <a:spcBef>
                <a:spcPts val="1200"/>
              </a:spcBef>
              <a:buBlip>
                <a:blip r:embed="rId3"/>
              </a:buBlip>
            </a:pPr>
            <a:r>
              <a:rPr lang="de-DE" altLang="de-DE" sz="1800" dirty="0"/>
              <a:t>bei der Entscheidung über den Zulassungsantrag muss ein erweitertes Führungszeugnis zur Vorlage bei einer Behörde (</a:t>
            </a:r>
            <a:r>
              <a:rPr lang="de-DE" altLang="de-DE" sz="1800" dirty="0" err="1"/>
              <a:t>Belegart</a:t>
            </a:r>
            <a:r>
              <a:rPr lang="de-DE" altLang="de-DE" sz="1800" dirty="0"/>
              <a:t> OE) vorliegen. Das Führungszeugnis ist nur zeitlich begrenzt gültig und daher </a:t>
            </a:r>
            <a:r>
              <a:rPr lang="de-DE" altLang="de-DE" sz="1800" b="1" dirty="0"/>
              <a:t>frühestens Anfang Oktober</a:t>
            </a:r>
            <a:r>
              <a:rPr lang="de-DE" altLang="de-DE" sz="1800" dirty="0"/>
              <a:t> zu beantragen; </a:t>
            </a:r>
          </a:p>
          <a:p>
            <a:pPr eaLnBrk="1" hangingPunct="1">
              <a:spcBef>
                <a:spcPts val="1200"/>
              </a:spcBef>
              <a:buBlip>
                <a:blip r:embed="rId3"/>
              </a:buBlip>
            </a:pPr>
            <a:r>
              <a:rPr lang="de-DE" altLang="de-DE" sz="1800" dirty="0"/>
              <a:t>Belehrung und Erklärung über die Verfassungstreue;</a:t>
            </a:r>
          </a:p>
        </p:txBody>
      </p:sp>
      <p:sp>
        <p:nvSpPr>
          <p:cNvPr id="3"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2887768783"/>
      </p:ext>
    </p:extLst>
  </p:cSld>
  <p:clrMapOvr>
    <a:masterClrMapping/>
  </p:clrMapOvr>
  <p:transition>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5"/>
          <p:cNvSpPr>
            <a:spLocks noChangeArrowheads="1"/>
          </p:cNvSpPr>
          <p:nvPr/>
        </p:nvSpPr>
        <p:spPr bwMode="auto">
          <a:xfrm>
            <a:off x="323528" y="692696"/>
            <a:ext cx="8713787"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algn="ctr" eaLnBrk="1" hangingPunct="1">
              <a:spcBef>
                <a:spcPts val="0"/>
              </a:spcBef>
            </a:pPr>
            <a:r>
              <a:rPr lang="de-DE" altLang="de-DE" sz="2200" b="1" dirty="0"/>
              <a:t>Erforderliche Unterlagen für die Zulassung </a:t>
            </a:r>
          </a:p>
          <a:p>
            <a:pPr marL="0" indent="0" algn="ctr" eaLnBrk="1" hangingPunct="1">
              <a:spcBef>
                <a:spcPts val="0"/>
              </a:spcBef>
            </a:pPr>
            <a:r>
              <a:rPr lang="de-DE" altLang="de-DE" sz="2200" b="1" dirty="0"/>
              <a:t>zum Vorbereitungsdienst</a:t>
            </a:r>
          </a:p>
          <a:p>
            <a:pPr eaLnBrk="1" hangingPunct="1">
              <a:spcBef>
                <a:spcPts val="1200"/>
              </a:spcBef>
              <a:buFont typeface="Arial" panose="020B0604020202020204" pitchFamily="34" charset="0"/>
              <a:buChar char="•"/>
            </a:pPr>
            <a:endParaRPr lang="de-DE" altLang="de-DE" sz="1800" dirty="0"/>
          </a:p>
          <a:p>
            <a:pPr eaLnBrk="1" hangingPunct="1">
              <a:spcBef>
                <a:spcPts val="1200"/>
              </a:spcBef>
              <a:buFont typeface="Arial" panose="020B0604020202020204" pitchFamily="34" charset="0"/>
              <a:buChar char="•"/>
            </a:pPr>
            <a:r>
              <a:rPr lang="de-DE" altLang="de-DE" sz="1800" dirty="0"/>
              <a:t>Nachweis über ein Betriebs- oder Sozialpraktikum (außer Bewerberinnen und Bewerber mit dem Fach Sport); Für Studierende mit den Fächern </a:t>
            </a:r>
            <a:r>
              <a:rPr lang="de-DE" altLang="de-DE" sz="1800" b="1" dirty="0"/>
              <a:t>Wirtschaft, Technik, Geographie, Politikwissenschaft oder Informatik </a:t>
            </a:r>
            <a:r>
              <a:rPr lang="de-DE" altLang="de-DE" sz="1800" dirty="0"/>
              <a:t>ist ein Betriebspraktikum erforderlich.</a:t>
            </a:r>
          </a:p>
          <a:p>
            <a:pPr eaLnBrk="1" hangingPunct="1">
              <a:spcBef>
                <a:spcPts val="1200"/>
              </a:spcBef>
              <a:buFont typeface="Arial" panose="020B0604020202020204" pitchFamily="34" charset="0"/>
              <a:buChar char="•"/>
            </a:pPr>
            <a:r>
              <a:rPr lang="de-DE" altLang="de-DE" sz="1800" dirty="0"/>
              <a:t>ggf. Nachweis über eine Schwerbehinderung (Schwerbehindertenausweis);</a:t>
            </a:r>
          </a:p>
          <a:p>
            <a:pPr eaLnBrk="1" hangingPunct="1">
              <a:spcBef>
                <a:spcPts val="1200"/>
              </a:spcBef>
              <a:buFont typeface="Arial" panose="020B0604020202020204" pitchFamily="34" charset="0"/>
              <a:buChar char="•"/>
            </a:pPr>
            <a:r>
              <a:rPr lang="de-DE" altLang="de-DE" sz="1800" dirty="0"/>
              <a:t>ggf. Nachweis zur Begründung des Ortswunsches.</a:t>
            </a:r>
            <a:br>
              <a:rPr lang="de-DE" altLang="de-DE" sz="1800" dirty="0"/>
            </a:br>
            <a:endParaRPr lang="de-DE" altLang="de-DE" sz="1800" dirty="0"/>
          </a:p>
          <a:p>
            <a:pPr marL="0" indent="0" eaLnBrk="1" hangingPunct="1"/>
            <a:r>
              <a:rPr lang="de-DE" altLang="de-DE" sz="1800" b="1" dirty="0"/>
              <a:t>Die zuvor genannten Nachweise müssen in amtlich beglaubigter Form bei </a:t>
            </a:r>
          </a:p>
          <a:p>
            <a:pPr marL="0" indent="0" eaLnBrk="1" hangingPunct="1"/>
            <a:r>
              <a:rPr lang="de-DE" altLang="de-DE" sz="1800" b="1" dirty="0"/>
              <a:t>den Regierungspräsidien eingereicht werden!</a:t>
            </a:r>
            <a:br>
              <a:rPr lang="de-DE" altLang="de-DE" sz="1800" b="1" dirty="0"/>
            </a:br>
            <a:endParaRPr lang="de-DE" altLang="de-DE" sz="1800" dirty="0"/>
          </a:p>
        </p:txBody>
      </p:sp>
      <p:sp>
        <p:nvSpPr>
          <p:cNvPr id="3"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4184025973"/>
      </p:ext>
    </p:extLst>
  </p:cSld>
  <p:clrMapOvr>
    <a:masterClrMapping/>
  </p:clrMapOvr>
  <p:transition>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a:spLocks noChangeArrowheads="1"/>
          </p:cNvSpPr>
          <p:nvPr/>
        </p:nvSpPr>
        <p:spPr bwMode="auto">
          <a:xfrm>
            <a:off x="395536" y="3861048"/>
            <a:ext cx="856932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215900" indent="-215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eaLnBrk="1" hangingPunct="1">
              <a:spcBef>
                <a:spcPts val="1200"/>
              </a:spcBef>
              <a:buBlip>
                <a:blip r:embed="rId3"/>
              </a:buBlip>
              <a:defRPr/>
            </a:pPr>
            <a:r>
              <a:rPr lang="de-DE" altLang="ja-JP" sz="1800" dirty="0"/>
              <a:t>Ein Anrecht auf die Zuweisung an ein bestimmtes Seminar gibt es nicht.</a:t>
            </a:r>
          </a:p>
          <a:p>
            <a:pPr marL="285750" indent="-285750" eaLnBrk="1" hangingPunct="1">
              <a:spcBef>
                <a:spcPts val="1200"/>
              </a:spcBef>
              <a:buBlip>
                <a:blip r:embed="rId3"/>
              </a:buBlip>
              <a:defRPr/>
            </a:pPr>
            <a:r>
              <a:rPr lang="de-DE" altLang="de-DE" sz="1800" dirty="0"/>
              <a:t>Die Zuweisung ist abhängig von den Aufnahmekapazitäten und Fächerangeboten an den einzelnen Seminarstandorten.</a:t>
            </a:r>
          </a:p>
          <a:p>
            <a:pPr marL="285750" indent="-285750" eaLnBrk="1" hangingPunct="1">
              <a:spcBef>
                <a:spcPts val="1200"/>
              </a:spcBef>
              <a:buBlip>
                <a:blip r:embed="rId3"/>
              </a:buBlip>
              <a:defRPr/>
            </a:pPr>
            <a:r>
              <a:rPr lang="de-DE" altLang="de-DE" sz="1800" dirty="0"/>
              <a:t>Sozialpunkte werden bei der Zuweisung berücksichtigt. Diese müssen bereits bei der Bewerbung für den Vorbereitungsdienst mit entsprechenden Nachweisen geltend gemacht werden. </a:t>
            </a:r>
          </a:p>
        </p:txBody>
      </p:sp>
      <p:sp>
        <p:nvSpPr>
          <p:cNvPr id="5" name="Rechteck 4"/>
          <p:cNvSpPr>
            <a:spLocks noChangeArrowheads="1"/>
          </p:cNvSpPr>
          <p:nvPr/>
        </p:nvSpPr>
        <p:spPr bwMode="auto">
          <a:xfrm>
            <a:off x="274496" y="766090"/>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de-DE" altLang="de-DE" sz="2400" b="1" dirty="0"/>
              <a:t>Die Zuweisung an ein Seminar </a:t>
            </a:r>
          </a:p>
        </p:txBody>
      </p:sp>
      <p:sp>
        <p:nvSpPr>
          <p:cNvPr id="6" name="Rectangle 20"/>
          <p:cNvSpPr>
            <a:spLocks noChangeArrowheads="1"/>
          </p:cNvSpPr>
          <p:nvPr/>
        </p:nvSpPr>
        <p:spPr bwMode="auto">
          <a:xfrm>
            <a:off x="249891" y="1397152"/>
            <a:ext cx="8618537" cy="707886"/>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2000" b="1" dirty="0">
                <a:ea typeface="Tahoma" panose="020B0604030504040204" pitchFamily="34" charset="0"/>
                <a:cs typeface="Arial" panose="020B0604020202020204" pitchFamily="34" charset="0"/>
              </a:rPr>
              <a:t>Verordnung des Kultusministeriums über den Vorbereitungsdienst und die den Vorbereitungsdienst abschließende Staatsprüfung:</a:t>
            </a:r>
          </a:p>
        </p:txBody>
      </p:sp>
      <p:sp>
        <p:nvSpPr>
          <p:cNvPr id="2" name="Textfeld 1">
            <a:extLst>
              <a:ext uri="{FF2B5EF4-FFF2-40B4-BE49-F238E27FC236}">
                <a16:creationId xmlns:a16="http://schemas.microsoft.com/office/drawing/2014/main" id="{7CB0337E-A444-0647-B6B2-4F72B3318C72}"/>
              </a:ext>
            </a:extLst>
          </p:cNvPr>
          <p:cNvSpPr txBox="1"/>
          <p:nvPr/>
        </p:nvSpPr>
        <p:spPr>
          <a:xfrm>
            <a:off x="539552" y="2420888"/>
            <a:ext cx="7922509" cy="1015663"/>
          </a:xfrm>
          <a:prstGeom prst="rect">
            <a:avLst/>
          </a:prstGeom>
          <a:noFill/>
        </p:spPr>
        <p:txBody>
          <a:bodyPr wrap="square" rtlCol="0">
            <a:spAutoFit/>
          </a:bodyPr>
          <a:lstStyle/>
          <a:p>
            <a:r>
              <a:rPr lang="de-DE" sz="2000" dirty="0">
                <a:latin typeface="Arial" panose="020B0604020202020204" pitchFamily="34" charset="0"/>
                <a:cs typeface="Arial" panose="020B0604020202020204" pitchFamily="34" charset="0"/>
              </a:rPr>
              <a:t>„Das Kultusministerium bestimmt das Seminar, zu dem im Falle der </a:t>
            </a:r>
          </a:p>
          <a:p>
            <a:r>
              <a:rPr lang="de-DE" sz="2000" dirty="0">
                <a:latin typeface="Arial" panose="020B0604020202020204" pitchFamily="34" charset="0"/>
                <a:cs typeface="Arial" panose="020B0604020202020204" pitchFamily="34" charset="0"/>
              </a:rPr>
              <a:t>Zulassung zugewiesen wird; es kann seine Zuständigkeit auf nachgeordnete Stellen übertragen.“  </a:t>
            </a:r>
            <a:r>
              <a:rPr lang="de-DE" sz="2000" dirty="0">
                <a:latin typeface="Arial" panose="020B0604020202020204" pitchFamily="34" charset="0"/>
                <a:cs typeface="Arial" panose="020B0604020202020204" pitchFamily="34" charset="0"/>
                <a:sym typeface="Wingdings 3" panose="05040102010807070707" pitchFamily="18" charset="2"/>
              </a:rPr>
              <a:t></a:t>
            </a:r>
            <a:r>
              <a:rPr lang="de-DE" sz="2000" dirty="0">
                <a:latin typeface="Arial" panose="020B0604020202020204" pitchFamily="34" charset="0"/>
                <a:cs typeface="Arial" panose="020B0604020202020204" pitchFamily="34" charset="0"/>
              </a:rPr>
              <a:t>  Zuweisungskommission</a:t>
            </a:r>
          </a:p>
        </p:txBody>
      </p:sp>
      <p:sp>
        <p:nvSpPr>
          <p:cNvPr id="7"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3770578180"/>
      </p:ext>
    </p:extLst>
  </p:cSld>
  <p:clrMapOvr>
    <a:masterClrMapping/>
  </p:clrMapOvr>
  <p:transition>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a:spLocks noChangeArrowheads="1"/>
          </p:cNvSpPr>
          <p:nvPr/>
        </p:nvSpPr>
        <p:spPr bwMode="auto">
          <a:xfrm>
            <a:off x="290130" y="564591"/>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de-DE" altLang="de-DE" sz="2400" b="1" dirty="0"/>
              <a:t>Zentrale Informationsplattform der Seminare</a:t>
            </a:r>
          </a:p>
        </p:txBody>
      </p:sp>
      <p:sp>
        <p:nvSpPr>
          <p:cNvPr id="15" name="Pfeil nach rechts 14">
            <a:extLst>
              <a:ext uri="{FF2B5EF4-FFF2-40B4-BE49-F238E27FC236}">
                <a16:creationId xmlns:a16="http://schemas.microsoft.com/office/drawing/2014/main" id="{356725A9-6803-9942-A398-4D8A02396165}"/>
              </a:ext>
            </a:extLst>
          </p:cNvPr>
          <p:cNvSpPr/>
          <p:nvPr/>
        </p:nvSpPr>
        <p:spPr>
          <a:xfrm>
            <a:off x="179512" y="4149080"/>
            <a:ext cx="1584176"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latin typeface="Arial" panose="020B0604020202020204" pitchFamily="34" charset="0"/>
                <a:cs typeface="Arial" panose="020B0604020202020204" pitchFamily="34" charset="0"/>
              </a:rPr>
              <a:t>Schulart anklicken</a:t>
            </a:r>
          </a:p>
        </p:txBody>
      </p:sp>
      <p:pic>
        <p:nvPicPr>
          <p:cNvPr id="17" name="Grafik 16" descr="Ein Bild, das Text enthält.&#10;&#10;Automatisch generierte Beschreibung">
            <a:extLst>
              <a:ext uri="{FF2B5EF4-FFF2-40B4-BE49-F238E27FC236}">
                <a16:creationId xmlns:a16="http://schemas.microsoft.com/office/drawing/2014/main" id="{1B0FB6C8-E184-7F49-9A8B-9FB896728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861" y="1268760"/>
            <a:ext cx="5927405" cy="4603393"/>
          </a:xfrm>
          <a:prstGeom prst="rect">
            <a:avLst/>
          </a:prstGeom>
        </p:spPr>
        <p:style>
          <a:lnRef idx="2">
            <a:schemeClr val="dk1"/>
          </a:lnRef>
          <a:fillRef idx="1">
            <a:schemeClr val="lt1"/>
          </a:fillRef>
          <a:effectRef idx="0">
            <a:schemeClr val="dk1"/>
          </a:effectRef>
          <a:fontRef idx="minor">
            <a:schemeClr val="dk1"/>
          </a:fontRef>
        </p:style>
      </p:pic>
      <p:sp>
        <p:nvSpPr>
          <p:cNvPr id="2" name="Rechteck 1"/>
          <p:cNvSpPr/>
          <p:nvPr/>
        </p:nvSpPr>
        <p:spPr>
          <a:xfrm>
            <a:off x="2051720" y="3212976"/>
            <a:ext cx="4104456" cy="5040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3604252378"/>
      </p:ext>
    </p:extLst>
  </p:cSld>
  <p:clrMapOvr>
    <a:masterClrMapping/>
  </p:clrMapOvr>
  <p:transition>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36941" y="3068960"/>
            <a:ext cx="8642350" cy="2808312"/>
          </a:xfrm>
          <a:prstGeom prst="rect">
            <a:avLst/>
          </a:prstGeom>
          <a:noFill/>
        </p:spPr>
        <p:txBody>
          <a:bodyPr wrap="square" lIns="91440" tIns="45720" rIns="91440" bIns="45720" numCol="1" anchor="t" anchorCtr="0" compatLnSpc="1">
            <a:prstTxWarp prst="textNoShape">
              <a:avLst/>
            </a:prstTxWarp>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Bef>
                <a:spcPts val="1200"/>
              </a:spcBef>
              <a:buBlip>
                <a:blip r:embed="rId3"/>
              </a:buBlip>
            </a:pPr>
            <a:r>
              <a:rPr lang="de-DE" altLang="de-DE" sz="2000" dirty="0">
                <a:solidFill>
                  <a:schemeClr val="tx1"/>
                </a:solidFill>
              </a:rPr>
              <a:t>Schulwünsche können über die Homepage der Seminare online abgegeben werden.</a:t>
            </a:r>
          </a:p>
          <a:p>
            <a:pPr>
              <a:spcBef>
                <a:spcPts val="1200"/>
              </a:spcBef>
              <a:buBlip>
                <a:blip r:embed="rId3"/>
              </a:buBlip>
            </a:pPr>
            <a:r>
              <a:rPr lang="de-DE" altLang="de-DE" sz="2000" dirty="0">
                <a:solidFill>
                  <a:schemeClr val="tx1"/>
                </a:solidFill>
              </a:rPr>
              <a:t>Eine Kontaktaufnahme mit den Schulleitungen ist möglich.</a:t>
            </a:r>
          </a:p>
          <a:p>
            <a:pPr>
              <a:spcBef>
                <a:spcPts val="2400"/>
              </a:spcBef>
              <a:buBlip>
                <a:blip r:embed="rId3"/>
              </a:buBlip>
            </a:pPr>
            <a:r>
              <a:rPr lang="de-DE" altLang="de-DE" sz="2000" dirty="0">
                <a:solidFill>
                  <a:schemeClr val="tx1"/>
                </a:solidFill>
              </a:rPr>
              <a:t>Ein Anspruch auf Zuweisung an eine bestimmte Schule besteht nicht.</a:t>
            </a:r>
          </a:p>
          <a:p>
            <a:pPr>
              <a:spcBef>
                <a:spcPts val="2400"/>
              </a:spcBef>
              <a:buBlip>
                <a:blip r:embed="rId3"/>
              </a:buBlip>
            </a:pPr>
            <a:r>
              <a:rPr lang="de-DE" altLang="de-DE" sz="2000" dirty="0">
                <a:solidFill>
                  <a:schemeClr val="tx1"/>
                </a:solidFill>
              </a:rPr>
              <a:t>Die Seminarleitung entscheidet im Einvernehmen mit den Schulleitungen und den Staatlichen Schulämtern über die Zuweisung.</a:t>
            </a:r>
          </a:p>
        </p:txBody>
      </p:sp>
      <p:sp>
        <p:nvSpPr>
          <p:cNvPr id="6" name="Text Box 6"/>
          <p:cNvSpPr txBox="1">
            <a:spLocks noChangeArrowheads="1"/>
          </p:cNvSpPr>
          <p:nvPr/>
        </p:nvSpPr>
        <p:spPr bwMode="auto">
          <a:xfrm>
            <a:off x="251441" y="1340768"/>
            <a:ext cx="8713787" cy="1169988"/>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DE" altLang="de-DE" sz="2000" b="1" dirty="0"/>
              <a:t>Vor einer endgültigen Schulzuweisung muss die Zuweisung an ein Seminar für Ausbildung und Fortbildung der Lehrkräfte erfolgen:</a:t>
            </a:r>
          </a:p>
          <a:p>
            <a:pPr algn="ctr" eaLnBrk="1" hangingPunct="1">
              <a:spcBef>
                <a:spcPct val="50000"/>
              </a:spcBef>
              <a:defRPr/>
            </a:pPr>
            <a:r>
              <a:rPr lang="de-DE" altLang="de-DE" sz="2000" b="1" dirty="0"/>
              <a:t>Seminarzuweisung vor Schulzuweisung!</a:t>
            </a:r>
          </a:p>
        </p:txBody>
      </p:sp>
      <p:sp>
        <p:nvSpPr>
          <p:cNvPr id="7" name="Rechteck 6"/>
          <p:cNvSpPr>
            <a:spLocks noChangeArrowheads="1"/>
          </p:cNvSpPr>
          <p:nvPr/>
        </p:nvSpPr>
        <p:spPr bwMode="auto">
          <a:xfrm>
            <a:off x="251441" y="519112"/>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de-DE" altLang="de-DE" sz="2400" b="1" dirty="0"/>
              <a:t>Die Zuweisung an eine Ausbildungsschule</a:t>
            </a:r>
          </a:p>
        </p:txBody>
      </p:sp>
      <p:sp>
        <p:nvSpPr>
          <p:cNvPr id="8"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3318491914"/>
      </p:ext>
    </p:extLst>
  </p:cSld>
  <p:clrMapOvr>
    <a:masterClrMapping/>
  </p:clrMapOvr>
  <p:transition>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Ein Bild, das Text enthält.&#10;&#10;Automatisch generierte Beschreibung">
            <a:extLst>
              <a:ext uri="{FF2B5EF4-FFF2-40B4-BE49-F238E27FC236}">
                <a16:creationId xmlns:a16="http://schemas.microsoft.com/office/drawing/2014/main" id="{5A002D0E-642D-A34C-BF38-80F1981948DC}"/>
              </a:ext>
            </a:extLst>
          </p:cNvPr>
          <p:cNvPicPr>
            <a:picLocks noChangeAspect="1"/>
          </p:cNvPicPr>
          <p:nvPr/>
        </p:nvPicPr>
        <p:blipFill rotWithShape="1">
          <a:blip r:embed="rId2">
            <a:extLst>
              <a:ext uri="{28A0092B-C50C-407E-A947-70E740481C1C}">
                <a14:useLocalDpi xmlns:a14="http://schemas.microsoft.com/office/drawing/2010/main" val="0"/>
              </a:ext>
            </a:extLst>
          </a:blip>
          <a:srcRect l="19668" r="24409"/>
          <a:stretch/>
        </p:blipFill>
        <p:spPr>
          <a:xfrm>
            <a:off x="2915816" y="1124744"/>
            <a:ext cx="3744416" cy="4907890"/>
          </a:xfrm>
          <a:prstGeom prst="rect">
            <a:avLst/>
          </a:prstGeom>
        </p:spPr>
      </p:pic>
      <p:sp>
        <p:nvSpPr>
          <p:cNvPr id="11" name="Pfeil nach rechts 10">
            <a:extLst>
              <a:ext uri="{FF2B5EF4-FFF2-40B4-BE49-F238E27FC236}">
                <a16:creationId xmlns:a16="http://schemas.microsoft.com/office/drawing/2014/main" id="{2EC53F1E-AA6D-4C47-BA6B-B1C2C8F02BF2}"/>
              </a:ext>
            </a:extLst>
          </p:cNvPr>
          <p:cNvSpPr/>
          <p:nvPr/>
        </p:nvSpPr>
        <p:spPr>
          <a:xfrm>
            <a:off x="1547664" y="3356992"/>
            <a:ext cx="1584176"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Seminar eingeben</a:t>
            </a:r>
          </a:p>
        </p:txBody>
      </p:sp>
      <p:sp>
        <p:nvSpPr>
          <p:cNvPr id="14" name="Pfeil nach links 13">
            <a:extLst>
              <a:ext uri="{FF2B5EF4-FFF2-40B4-BE49-F238E27FC236}">
                <a16:creationId xmlns:a16="http://schemas.microsoft.com/office/drawing/2014/main" id="{1AA7BA90-BF2D-A741-84AC-C8BE3248F6E4}"/>
              </a:ext>
            </a:extLst>
          </p:cNvPr>
          <p:cNvSpPr/>
          <p:nvPr/>
        </p:nvSpPr>
        <p:spPr>
          <a:xfrm>
            <a:off x="6444208" y="4293096"/>
            <a:ext cx="2520280"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Auflistung der Schulen</a:t>
            </a:r>
          </a:p>
        </p:txBody>
      </p:sp>
      <p:sp>
        <p:nvSpPr>
          <p:cNvPr id="16" name="Textfeld 15">
            <a:extLst>
              <a:ext uri="{FF2B5EF4-FFF2-40B4-BE49-F238E27FC236}">
                <a16:creationId xmlns:a16="http://schemas.microsoft.com/office/drawing/2014/main" id="{1143343F-D630-8344-9628-F8BB70850D8F}"/>
              </a:ext>
            </a:extLst>
          </p:cNvPr>
          <p:cNvSpPr txBox="1"/>
          <p:nvPr/>
        </p:nvSpPr>
        <p:spPr>
          <a:xfrm>
            <a:off x="179512" y="476672"/>
            <a:ext cx="8060220" cy="1200329"/>
          </a:xfrm>
          <a:prstGeom prst="rect">
            <a:avLst/>
          </a:prstGeom>
          <a:noFill/>
        </p:spPr>
        <p:txBody>
          <a:bodyPr wrap="none" rtlCol="0">
            <a:spAutoFit/>
          </a:bodyPr>
          <a:lstStyle/>
          <a:p>
            <a:r>
              <a:rPr lang="de-DE" b="1" dirty="0">
                <a:latin typeface="Arial" panose="020B0604020202020204" pitchFamily="34" charset="0"/>
                <a:cs typeface="Arial" panose="020B0604020202020204" pitchFamily="34" charset="0"/>
              </a:rPr>
              <a:t>Meldungen von Schulwünschen über die Homepages </a:t>
            </a:r>
          </a:p>
          <a:p>
            <a:r>
              <a:rPr lang="de-DE" b="1" dirty="0">
                <a:latin typeface="Arial" panose="020B0604020202020204" pitchFamily="34" charset="0"/>
                <a:cs typeface="Arial" panose="020B0604020202020204" pitchFamily="34" charset="0"/>
              </a:rPr>
              <a:t>der jeweiligen </a:t>
            </a:r>
          </a:p>
          <a:p>
            <a:r>
              <a:rPr lang="de-DE" b="1" dirty="0">
                <a:latin typeface="Arial" panose="020B0604020202020204" pitchFamily="34" charset="0"/>
                <a:cs typeface="Arial" panose="020B0604020202020204" pitchFamily="34" charset="0"/>
              </a:rPr>
              <a:t>Seminare</a:t>
            </a:r>
          </a:p>
        </p:txBody>
      </p:sp>
      <p:sp>
        <p:nvSpPr>
          <p:cNvPr id="6"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1445691744"/>
      </p:ext>
    </p:extLst>
  </p:cSld>
  <p:clrMapOvr>
    <a:masterClrMapping/>
  </p:clrMapOvr>
  <p:transition>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3528" y="468338"/>
            <a:ext cx="8229600" cy="431800"/>
          </a:xfrm>
          <a:prstGeom prst="rect">
            <a:avLst/>
          </a:prstGeom>
          <a:noFill/>
        </p:spPr>
        <p:txBody>
          <a:bodyPr wrap="square" lIns="91440" tIns="45720" rIns="91440" bIns="45720" numCol="1" anchor="t" anchorCtr="0" compatLnSpc="1">
            <a:prstTxWarp prst="textNoShape">
              <a:avLst/>
            </a:prstTxWarp>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algn="ctr"/>
            <a:r>
              <a:rPr lang="de-DE" altLang="de-DE" sz="2400" b="1" dirty="0">
                <a:solidFill>
                  <a:schemeClr val="tx1"/>
                </a:solidFill>
                <a:latin typeface="Arial" panose="020B0604020202020204" pitchFamily="34" charset="0"/>
                <a:cs typeface="Arial" panose="020B0604020202020204" pitchFamily="34" charset="0"/>
              </a:rPr>
              <a:t>Ausbildungs- und Prüfungselemente im </a:t>
            </a:r>
            <a:br>
              <a:rPr lang="de-DE" altLang="de-DE" sz="2400" b="1" dirty="0">
                <a:solidFill>
                  <a:schemeClr val="tx1"/>
                </a:solidFill>
                <a:latin typeface="Arial" panose="020B0604020202020204" pitchFamily="34" charset="0"/>
                <a:cs typeface="Arial" panose="020B0604020202020204" pitchFamily="34" charset="0"/>
              </a:rPr>
            </a:br>
            <a:r>
              <a:rPr lang="de-DE" altLang="de-DE" sz="2400" b="1" dirty="0">
                <a:solidFill>
                  <a:schemeClr val="tx1"/>
                </a:solidFill>
                <a:latin typeface="Arial" panose="020B0604020202020204" pitchFamily="34" charset="0"/>
                <a:cs typeface="Arial" panose="020B0604020202020204" pitchFamily="34" charset="0"/>
              </a:rPr>
              <a:t>    Vorbereitungsdienst</a:t>
            </a:r>
          </a:p>
          <a:p>
            <a:pPr algn="ctr"/>
            <a:endParaRPr lang="de-DE" altLang="de-DE" sz="2400" b="1" dirty="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245774" y="2150268"/>
            <a:ext cx="8569325" cy="3510980"/>
          </a:xfrm>
          <a:prstGeom prst="rect">
            <a:avLst/>
          </a:prstGeom>
          <a:noFill/>
        </p:spPr>
        <p:txBody>
          <a:bodyPr wrap="square" lIns="91440" tIns="45720" rIns="91440" bIns="45720" numCol="1" anchor="t" anchorCtr="0" compatLnSpc="1">
            <a:prstTxWarp prst="textNoShape">
              <a:avLst/>
            </a:prstTxWarp>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63525" indent="-263525"/>
            <a:endParaRPr lang="de-DE" altLang="de-DE" b="1" i="1" dirty="0"/>
          </a:p>
        </p:txBody>
      </p:sp>
      <p:sp>
        <p:nvSpPr>
          <p:cNvPr id="7" name="Rechteck 6">
            <a:extLst>
              <a:ext uri="{FF2B5EF4-FFF2-40B4-BE49-F238E27FC236}">
                <a16:creationId xmlns:a16="http://schemas.microsoft.com/office/drawing/2014/main" id="{2E2D0F66-412B-1542-93FA-C5A7F155C52D}"/>
              </a:ext>
            </a:extLst>
          </p:cNvPr>
          <p:cNvSpPr/>
          <p:nvPr/>
        </p:nvSpPr>
        <p:spPr>
          <a:xfrm>
            <a:off x="3491880" y="1340768"/>
            <a:ext cx="4968552" cy="45952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a:extLst>
              <a:ext uri="{FF2B5EF4-FFF2-40B4-BE49-F238E27FC236}">
                <a16:creationId xmlns:a16="http://schemas.microsoft.com/office/drawing/2014/main" id="{6E7C9C9A-B38C-FF42-AE41-94E8B91B194C}"/>
              </a:ext>
            </a:extLst>
          </p:cNvPr>
          <p:cNvSpPr/>
          <p:nvPr/>
        </p:nvSpPr>
        <p:spPr>
          <a:xfrm>
            <a:off x="3897388" y="3086100"/>
            <a:ext cx="4248472" cy="1063476"/>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Selbständiger Unterricht mit eigenem Lehrauftrag</a:t>
            </a:r>
          </a:p>
        </p:txBody>
      </p:sp>
      <p:grpSp>
        <p:nvGrpSpPr>
          <p:cNvPr id="6" name="Gruppieren 5"/>
          <p:cNvGrpSpPr/>
          <p:nvPr/>
        </p:nvGrpSpPr>
        <p:grpSpPr>
          <a:xfrm>
            <a:off x="552887" y="1334144"/>
            <a:ext cx="7586901" cy="4608512"/>
            <a:chOff x="585499" y="1168675"/>
            <a:chExt cx="7586901" cy="4608512"/>
          </a:xfrm>
        </p:grpSpPr>
        <p:sp>
          <p:nvSpPr>
            <p:cNvPr id="2" name="Rechteck 1">
              <a:extLst>
                <a:ext uri="{FF2B5EF4-FFF2-40B4-BE49-F238E27FC236}">
                  <a16:creationId xmlns:a16="http://schemas.microsoft.com/office/drawing/2014/main" id="{6455ED31-746C-1D43-BB5C-6CE70E8371C5}"/>
                </a:ext>
              </a:extLst>
            </p:cNvPr>
            <p:cNvSpPr/>
            <p:nvPr/>
          </p:nvSpPr>
          <p:spPr>
            <a:xfrm>
              <a:off x="585499" y="1168675"/>
              <a:ext cx="2690357" cy="46085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Abgerundetes Rechteck 2">
              <a:extLst>
                <a:ext uri="{FF2B5EF4-FFF2-40B4-BE49-F238E27FC236}">
                  <a16:creationId xmlns:a16="http://schemas.microsoft.com/office/drawing/2014/main" id="{825D05BE-F47B-4F4E-8105-64F724B0381F}"/>
                </a:ext>
              </a:extLst>
            </p:cNvPr>
            <p:cNvSpPr/>
            <p:nvPr/>
          </p:nvSpPr>
          <p:spPr>
            <a:xfrm>
              <a:off x="670537" y="1340768"/>
              <a:ext cx="2520280" cy="36004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1. Ausbildungsabschnitt</a:t>
              </a:r>
            </a:p>
          </p:txBody>
        </p:sp>
        <p:sp>
          <p:nvSpPr>
            <p:cNvPr id="8" name="Abgerundetes Rechteck 7">
              <a:extLst>
                <a:ext uri="{FF2B5EF4-FFF2-40B4-BE49-F238E27FC236}">
                  <a16:creationId xmlns:a16="http://schemas.microsoft.com/office/drawing/2014/main" id="{FF084676-B4E2-9745-A95F-35CF7A1545CB}"/>
                </a:ext>
              </a:extLst>
            </p:cNvPr>
            <p:cNvSpPr/>
            <p:nvPr/>
          </p:nvSpPr>
          <p:spPr>
            <a:xfrm>
              <a:off x="3923928" y="1346874"/>
              <a:ext cx="4248472" cy="35393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2. Ausbildungsabschnitt</a:t>
              </a:r>
            </a:p>
          </p:txBody>
        </p:sp>
        <p:sp>
          <p:nvSpPr>
            <p:cNvPr id="9" name="Abgerundetes Rechteck 8">
              <a:extLst>
                <a:ext uri="{FF2B5EF4-FFF2-40B4-BE49-F238E27FC236}">
                  <a16:creationId xmlns:a16="http://schemas.microsoft.com/office/drawing/2014/main" id="{09364303-1FA2-A143-AA9F-A3559A4A5942}"/>
                </a:ext>
              </a:extLst>
            </p:cNvPr>
            <p:cNvSpPr/>
            <p:nvPr/>
          </p:nvSpPr>
          <p:spPr>
            <a:xfrm>
              <a:off x="645863" y="1844489"/>
              <a:ext cx="2520280" cy="36004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Dauer 1 Unterrichtshalbjahr</a:t>
              </a:r>
            </a:p>
          </p:txBody>
        </p:sp>
        <p:sp>
          <p:nvSpPr>
            <p:cNvPr id="10" name="Abgerundetes Rechteck 9">
              <a:extLst>
                <a:ext uri="{FF2B5EF4-FFF2-40B4-BE49-F238E27FC236}">
                  <a16:creationId xmlns:a16="http://schemas.microsoft.com/office/drawing/2014/main" id="{7DE27FA0-FD79-1847-91E6-31EE29F699B2}"/>
                </a:ext>
              </a:extLst>
            </p:cNvPr>
            <p:cNvSpPr/>
            <p:nvPr/>
          </p:nvSpPr>
          <p:spPr>
            <a:xfrm>
              <a:off x="3923928" y="1820412"/>
              <a:ext cx="4248472" cy="35393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Dauer 2 Unterrichtshalbjahre</a:t>
              </a:r>
            </a:p>
          </p:txBody>
        </p:sp>
        <p:sp>
          <p:nvSpPr>
            <p:cNvPr id="12" name="Abgerundetes Rechteck 11">
              <a:extLst>
                <a:ext uri="{FF2B5EF4-FFF2-40B4-BE49-F238E27FC236}">
                  <a16:creationId xmlns:a16="http://schemas.microsoft.com/office/drawing/2014/main" id="{3D831AFA-D188-9246-B07A-1E711026DB6E}"/>
                </a:ext>
              </a:extLst>
            </p:cNvPr>
            <p:cNvSpPr/>
            <p:nvPr/>
          </p:nvSpPr>
          <p:spPr>
            <a:xfrm>
              <a:off x="649822" y="2911738"/>
              <a:ext cx="2520280" cy="1072368"/>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Hospitation und begleiteter Unterricht im Rahmen des Lehrauftrags anderer Lehrkräfte</a:t>
              </a:r>
            </a:p>
          </p:txBody>
        </p:sp>
        <p:sp>
          <p:nvSpPr>
            <p:cNvPr id="13" name="Abgerundetes Rechteck 12">
              <a:extLst>
                <a:ext uri="{FF2B5EF4-FFF2-40B4-BE49-F238E27FC236}">
                  <a16:creationId xmlns:a16="http://schemas.microsoft.com/office/drawing/2014/main" id="{A73A3697-A3D8-A64F-8BC8-0F9BF97E5405}"/>
                </a:ext>
              </a:extLst>
            </p:cNvPr>
            <p:cNvSpPr/>
            <p:nvPr/>
          </p:nvSpPr>
          <p:spPr>
            <a:xfrm>
              <a:off x="645863" y="4224606"/>
              <a:ext cx="2520280" cy="139172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Teilnahme an schulischen Veranstaltungen, Kennenlernen der Aufgaben der Klassenführung und schulischer Gremien</a:t>
              </a:r>
            </a:p>
          </p:txBody>
        </p:sp>
        <p:sp>
          <p:nvSpPr>
            <p:cNvPr id="14" name="Abgerundetes Rechteck 13">
              <a:extLst>
                <a:ext uri="{FF2B5EF4-FFF2-40B4-BE49-F238E27FC236}">
                  <a16:creationId xmlns:a16="http://schemas.microsoft.com/office/drawing/2014/main" id="{A97B5896-4390-844C-9CD8-47A17619D4A7}"/>
                </a:ext>
              </a:extLst>
            </p:cNvPr>
            <p:cNvSpPr/>
            <p:nvPr/>
          </p:nvSpPr>
          <p:spPr>
            <a:xfrm>
              <a:off x="650973" y="2303252"/>
              <a:ext cx="2520280" cy="48886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In der Regel 13 Unterrichtsstunden</a:t>
              </a:r>
            </a:p>
          </p:txBody>
        </p:sp>
        <p:sp>
          <p:nvSpPr>
            <p:cNvPr id="15" name="Abgerundetes Rechteck 14">
              <a:extLst>
                <a:ext uri="{FF2B5EF4-FFF2-40B4-BE49-F238E27FC236}">
                  <a16:creationId xmlns:a16="http://schemas.microsoft.com/office/drawing/2014/main" id="{5317883F-DC0D-E04A-8452-1D7A00F1699B}"/>
                </a:ext>
              </a:extLst>
            </p:cNvPr>
            <p:cNvSpPr/>
            <p:nvPr/>
          </p:nvSpPr>
          <p:spPr>
            <a:xfrm>
              <a:off x="3910658" y="2293950"/>
              <a:ext cx="4248472" cy="490328"/>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In der Regel 14 Stunden, davon mind. 12 in kontinuierlichen Lehraufträgen</a:t>
              </a:r>
            </a:p>
          </p:txBody>
        </p:sp>
        <p:sp>
          <p:nvSpPr>
            <p:cNvPr id="16" name="Abgerundetes Rechteck 15">
              <a:extLst>
                <a:ext uri="{FF2B5EF4-FFF2-40B4-BE49-F238E27FC236}">
                  <a16:creationId xmlns:a16="http://schemas.microsoft.com/office/drawing/2014/main" id="{9BBA0201-6B43-BD45-8841-D5B77AE9B49A}"/>
                </a:ext>
              </a:extLst>
            </p:cNvPr>
            <p:cNvSpPr/>
            <p:nvPr/>
          </p:nvSpPr>
          <p:spPr>
            <a:xfrm>
              <a:off x="3923928" y="4221088"/>
              <a:ext cx="1846147" cy="55042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Schulrechtsprüfung</a:t>
              </a:r>
            </a:p>
          </p:txBody>
        </p:sp>
        <p:sp>
          <p:nvSpPr>
            <p:cNvPr id="17" name="Abgerundetes Rechteck 16">
              <a:extLst>
                <a:ext uri="{FF2B5EF4-FFF2-40B4-BE49-F238E27FC236}">
                  <a16:creationId xmlns:a16="http://schemas.microsoft.com/office/drawing/2014/main" id="{61CBCBA5-D735-F44E-98EE-B11D091F1F45}"/>
                </a:ext>
              </a:extLst>
            </p:cNvPr>
            <p:cNvSpPr/>
            <p:nvPr/>
          </p:nvSpPr>
          <p:spPr>
            <a:xfrm>
              <a:off x="6048164" y="4216783"/>
              <a:ext cx="1846147" cy="55042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Prüfungen</a:t>
              </a:r>
            </a:p>
          </p:txBody>
        </p:sp>
      </p:grpSp>
      <p:sp>
        <p:nvSpPr>
          <p:cNvPr id="18"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392740520"/>
      </p:ext>
    </p:extLst>
  </p:cSld>
  <p:clrMapOvr>
    <a:masterClrMapping/>
  </p:clrMapOvr>
  <p:transition>
    <p:pull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85499" y="764952"/>
            <a:ext cx="8229600" cy="431800"/>
          </a:xfrm>
          <a:prstGeom prst="rect">
            <a:avLst/>
          </a:prstGeom>
          <a:noFill/>
        </p:spPr>
        <p:txBody>
          <a:bodyPr wrap="square" lIns="91440" tIns="45720" rIns="91440" bIns="45720" numCol="1" anchor="t" anchorCtr="0" compatLnSpc="1">
            <a:prstTxWarp prst="textNoShape">
              <a:avLst/>
            </a:prstTxWarp>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algn="ctr"/>
            <a:r>
              <a:rPr lang="de-DE" altLang="de-DE" sz="2400" b="1" dirty="0">
                <a:solidFill>
                  <a:schemeClr val="tx1"/>
                </a:solidFill>
                <a:latin typeface="Arial" panose="020B0604020202020204" pitchFamily="34" charset="0"/>
                <a:cs typeface="Arial" panose="020B0604020202020204" pitchFamily="34" charset="0"/>
              </a:rPr>
              <a:t>Ausbildungselemente am Seminar</a:t>
            </a:r>
          </a:p>
        </p:txBody>
      </p:sp>
      <p:sp>
        <p:nvSpPr>
          <p:cNvPr id="5" name="Rectangle 3"/>
          <p:cNvSpPr txBox="1">
            <a:spLocks noChangeArrowheads="1"/>
          </p:cNvSpPr>
          <p:nvPr/>
        </p:nvSpPr>
        <p:spPr bwMode="auto">
          <a:xfrm>
            <a:off x="415636" y="1556792"/>
            <a:ext cx="8569325" cy="4536256"/>
          </a:xfrm>
          <a:prstGeom prst="rect">
            <a:avLst/>
          </a:prstGeom>
          <a:noFill/>
        </p:spPr>
        <p:txBody>
          <a:bodyPr wrap="square" lIns="91440" tIns="45720" rIns="91440" bIns="45720" numCol="1" anchor="t" anchorCtr="0" compatLnSpc="1">
            <a:prstTxWarp prst="textNoShape">
              <a:avLst/>
            </a:prstTxWarp>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2900" indent="-342900">
              <a:spcBef>
                <a:spcPts val="2400"/>
              </a:spcBef>
              <a:buBlip>
                <a:blip r:embed="rId3"/>
              </a:buBlip>
            </a:pPr>
            <a:r>
              <a:rPr lang="de-DE" altLang="de-DE" sz="2000" dirty="0">
                <a:solidFill>
                  <a:schemeClr val="tx1"/>
                </a:solidFill>
              </a:rPr>
              <a:t>Veranstaltungen in Pädagogik</a:t>
            </a:r>
          </a:p>
          <a:p>
            <a:pPr marL="342900" indent="-342900">
              <a:spcBef>
                <a:spcPts val="2400"/>
              </a:spcBef>
              <a:buBlip>
                <a:blip r:embed="rId3"/>
              </a:buBlip>
            </a:pPr>
            <a:r>
              <a:rPr lang="de-DE" altLang="de-DE" sz="2000" dirty="0">
                <a:solidFill>
                  <a:schemeClr val="tx1"/>
                </a:solidFill>
              </a:rPr>
              <a:t>Veranstaltungen in Didaktik und Methodik der Ausbildungsfächer</a:t>
            </a:r>
          </a:p>
          <a:p>
            <a:pPr marL="342900" indent="-342900">
              <a:spcBef>
                <a:spcPts val="2400"/>
              </a:spcBef>
              <a:buBlip>
                <a:blip r:embed="rId3"/>
              </a:buBlip>
            </a:pPr>
            <a:r>
              <a:rPr lang="de-DE" altLang="de-DE" sz="2000" dirty="0">
                <a:solidFill>
                  <a:schemeClr val="tx1"/>
                </a:solidFill>
              </a:rPr>
              <a:t>Veranstaltungen in der Vertiefung der Ausbildungsfächer und in Pädagogik</a:t>
            </a:r>
          </a:p>
          <a:p>
            <a:pPr marL="342900" indent="-342900">
              <a:spcBef>
                <a:spcPts val="2400"/>
              </a:spcBef>
              <a:buBlip>
                <a:blip r:embed="rId3"/>
              </a:buBlip>
            </a:pPr>
            <a:r>
              <a:rPr lang="de-DE" altLang="de-DE" sz="2000" dirty="0">
                <a:solidFill>
                  <a:schemeClr val="tx1"/>
                </a:solidFill>
              </a:rPr>
              <a:t>Veranstaltungen in der Vertiefung überfachlicher Kompetenzbereich der Sekundarstufe I</a:t>
            </a:r>
          </a:p>
          <a:p>
            <a:pPr marL="342900" indent="-342900">
              <a:spcBef>
                <a:spcPts val="2400"/>
              </a:spcBef>
              <a:buBlip>
                <a:blip r:embed="rId3"/>
              </a:buBlip>
            </a:pPr>
            <a:r>
              <a:rPr lang="de-DE" altLang="de-DE" sz="2000" dirty="0">
                <a:solidFill>
                  <a:schemeClr val="tx1"/>
                </a:solidFill>
              </a:rPr>
              <a:t>Veranstaltungen in Schulrecht, Beamtenrecht sowie schulbezogenem Jugend- und Elternrecht</a:t>
            </a:r>
          </a:p>
          <a:p>
            <a:pPr marL="342900" indent="-342900">
              <a:spcBef>
                <a:spcPts val="2400"/>
              </a:spcBef>
              <a:buBlip>
                <a:blip r:embed="rId3"/>
              </a:buBlip>
            </a:pPr>
            <a:r>
              <a:rPr lang="de-DE" altLang="de-DE" sz="2000" dirty="0">
                <a:solidFill>
                  <a:schemeClr val="tx1"/>
                </a:solidFill>
              </a:rPr>
              <a:t>Veranstaltungen im Themenfeld Kooperation und Inklusion</a:t>
            </a:r>
          </a:p>
          <a:p>
            <a:pPr marL="263525" indent="-263525">
              <a:spcBef>
                <a:spcPts val="2400"/>
              </a:spcBef>
            </a:pPr>
            <a:endParaRPr lang="de-DE" altLang="de-DE" dirty="0"/>
          </a:p>
        </p:txBody>
      </p:sp>
      <p:sp>
        <p:nvSpPr>
          <p:cNvPr id="6"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4062698258"/>
      </p:ext>
    </p:extLst>
  </p:cSld>
  <p:clrMapOvr>
    <a:masterClrMapping/>
  </p:clrMapOvr>
  <p:transition>
    <p:pull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F9D3ED38-158C-C679-4AC9-7EFF37D182EF}"/>
              </a:ext>
            </a:extLst>
          </p:cNvPr>
          <p:cNvSpPr>
            <a:spLocks noGrp="1"/>
          </p:cNvSpPr>
          <p:nvPr>
            <p:ph type="dt" sz="half" idx="2"/>
          </p:nvPr>
        </p:nvSpPr>
        <p:spPr/>
        <p:txBody>
          <a:bodyPr/>
          <a:lstStyle/>
          <a:p>
            <a:r>
              <a:rPr lang="de-DE"/>
              <a:t>Folie </a:t>
            </a:r>
            <a:fld id="{DBE3298B-EB29-4BE6-B525-8680F4411818}" type="slidenum">
              <a:rPr lang="de-DE" smtClean="0"/>
              <a:pPr/>
              <a:t>19</a:t>
            </a:fld>
            <a:r>
              <a:rPr lang="de-DE"/>
              <a:t>           www.zsl-bw.de</a:t>
            </a:r>
            <a:endParaRPr lang="de-DE" dirty="0"/>
          </a:p>
        </p:txBody>
      </p:sp>
      <p:pic>
        <p:nvPicPr>
          <p:cNvPr id="5" name="Grafik 4">
            <a:extLst>
              <a:ext uri="{FF2B5EF4-FFF2-40B4-BE49-F238E27FC236}">
                <a16:creationId xmlns:a16="http://schemas.microsoft.com/office/drawing/2014/main" id="{8AB09122-A683-8149-2DC7-04E000D3A3F1}"/>
              </a:ext>
            </a:extLst>
          </p:cNvPr>
          <p:cNvPicPr>
            <a:picLocks noChangeAspect="1"/>
          </p:cNvPicPr>
          <p:nvPr/>
        </p:nvPicPr>
        <p:blipFill rotWithShape="1">
          <a:blip r:embed="rId2"/>
          <a:srcRect l="35825" t="25084" r="41577" b="26898"/>
          <a:stretch/>
        </p:blipFill>
        <p:spPr>
          <a:xfrm>
            <a:off x="2699792" y="692696"/>
            <a:ext cx="4508840" cy="5184576"/>
          </a:xfrm>
          <a:prstGeom prst="rect">
            <a:avLst/>
          </a:prstGeom>
        </p:spPr>
      </p:pic>
    </p:spTree>
    <p:extLst>
      <p:ext uri="{BB962C8B-B14F-4D97-AF65-F5344CB8AC3E}">
        <p14:creationId xmlns:p14="http://schemas.microsoft.com/office/powerpoint/2010/main" val="4159328457"/>
      </p:ext>
    </p:extLst>
  </p:cSld>
  <p:clrMapOvr>
    <a:masterClrMapping/>
  </p:clrMapOvr>
  <p:transition>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611560" y="1628800"/>
            <a:ext cx="8202514" cy="405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lnSpc>
                <a:spcPct val="120000"/>
              </a:lnSpc>
              <a:spcBef>
                <a:spcPts val="0"/>
              </a:spcBef>
              <a:buBlip>
                <a:blip r:embed="rId2"/>
              </a:buBlip>
              <a:defRPr/>
            </a:pPr>
            <a:r>
              <a:rPr lang="de-DE" altLang="de-DE" sz="1800" dirty="0"/>
              <a:t>Der Vorbereitungsdienst – Die Brücke von der Hochschule in die Schulpraxis </a:t>
            </a:r>
          </a:p>
          <a:p>
            <a:pPr marL="285750" indent="-285750">
              <a:lnSpc>
                <a:spcPct val="120000"/>
              </a:lnSpc>
              <a:spcBef>
                <a:spcPts val="0"/>
              </a:spcBef>
              <a:buBlip>
                <a:blip r:embed="rId2"/>
              </a:buBlip>
              <a:defRPr/>
            </a:pPr>
            <a:r>
              <a:rPr lang="de-DE" altLang="de-DE" sz="1800" dirty="0"/>
              <a:t>Bewerbung für den Vorbereitungsdienst</a:t>
            </a:r>
          </a:p>
          <a:p>
            <a:pPr marL="285750" indent="-285750">
              <a:lnSpc>
                <a:spcPct val="120000"/>
              </a:lnSpc>
              <a:spcBef>
                <a:spcPts val="0"/>
              </a:spcBef>
              <a:buBlip>
                <a:blip r:embed="rId2"/>
              </a:buBlip>
              <a:defRPr/>
            </a:pPr>
            <a:r>
              <a:rPr lang="de-DE" altLang="de-DE" sz="1800" dirty="0"/>
              <a:t>Die Zuweisung an ein Seminar </a:t>
            </a:r>
          </a:p>
          <a:p>
            <a:pPr marL="285750" indent="-285750" eaLnBrk="1" hangingPunct="1">
              <a:lnSpc>
                <a:spcPct val="120000"/>
              </a:lnSpc>
              <a:spcBef>
                <a:spcPts val="0"/>
              </a:spcBef>
              <a:buBlip>
                <a:blip r:embed="rId2"/>
              </a:buBlip>
              <a:defRPr/>
            </a:pPr>
            <a:r>
              <a:rPr lang="de-DE" altLang="de-DE" sz="1800" dirty="0"/>
              <a:t>Die Zuweisung an eine Ausbildungsschule</a:t>
            </a:r>
          </a:p>
          <a:p>
            <a:pPr marL="285750" indent="-285750" eaLnBrk="1" hangingPunct="1">
              <a:lnSpc>
                <a:spcPct val="120000"/>
              </a:lnSpc>
              <a:spcBef>
                <a:spcPts val="0"/>
              </a:spcBef>
              <a:buBlip>
                <a:blip r:embed="rId2"/>
              </a:buBlip>
              <a:defRPr/>
            </a:pPr>
            <a:r>
              <a:rPr lang="de-DE" altLang="de-DE" sz="1800" dirty="0"/>
              <a:t>Der Vorbereitungsdienst an einem Seminar für Ausbildung und Fortbildung der Lehrkräfte Sekundarstufe I</a:t>
            </a:r>
          </a:p>
          <a:p>
            <a:pPr marL="285750" indent="-285750" eaLnBrk="1" hangingPunct="1">
              <a:lnSpc>
                <a:spcPct val="120000"/>
              </a:lnSpc>
              <a:spcBef>
                <a:spcPts val="0"/>
              </a:spcBef>
              <a:buBlip>
                <a:blip r:embed="rId2"/>
              </a:buBlip>
              <a:defRPr/>
            </a:pPr>
            <a:r>
              <a:rPr lang="de-DE" altLang="de-DE" sz="1800" dirty="0"/>
              <a:t>Ausbildungs- und Prüfungselemente im Vorbereitungsdienst </a:t>
            </a:r>
          </a:p>
          <a:p>
            <a:pPr marL="285750" indent="-285750" eaLnBrk="1" hangingPunct="1">
              <a:lnSpc>
                <a:spcPct val="120000"/>
              </a:lnSpc>
              <a:spcBef>
                <a:spcPts val="0"/>
              </a:spcBef>
              <a:buBlip>
                <a:blip r:embed="rId2"/>
              </a:buBlip>
              <a:defRPr/>
            </a:pPr>
            <a:r>
              <a:rPr lang="de-DE" altLang="de-DE" sz="1800" dirty="0"/>
              <a:t>Informationen zum Vorbereitungsdienst in Teilzeit</a:t>
            </a:r>
          </a:p>
          <a:p>
            <a:pPr marL="285750" indent="-285750" eaLnBrk="1" hangingPunct="1">
              <a:lnSpc>
                <a:spcPct val="120000"/>
              </a:lnSpc>
              <a:spcBef>
                <a:spcPts val="0"/>
              </a:spcBef>
              <a:buBlip>
                <a:blip r:embed="rId2"/>
              </a:buBlip>
              <a:defRPr/>
            </a:pPr>
            <a:r>
              <a:rPr lang="de-DE" altLang="de-DE" sz="1800" dirty="0"/>
              <a:t>Informationen zum Übergang Bachelor/ Master in den Vorbereitungsdienst: Gasthörerstatus</a:t>
            </a:r>
          </a:p>
          <a:p>
            <a:pPr marL="285750" indent="-285750" eaLnBrk="1" hangingPunct="1">
              <a:lnSpc>
                <a:spcPct val="120000"/>
              </a:lnSpc>
              <a:spcBef>
                <a:spcPts val="0"/>
              </a:spcBef>
              <a:buBlip>
                <a:blip r:embed="rId2"/>
              </a:buBlip>
              <a:defRPr/>
            </a:pPr>
            <a:r>
              <a:rPr lang="de-DE" altLang="de-DE" sz="1800" dirty="0"/>
              <a:t>Schwerbehinderte Bewerberinnen und Bewerber</a:t>
            </a:r>
          </a:p>
        </p:txBody>
      </p:sp>
      <p:sp>
        <p:nvSpPr>
          <p:cNvPr id="4" name="Fußzeilenplatzhalter 3"/>
          <p:cNvSpPr>
            <a:spLocks noGrp="1"/>
          </p:cNvSpPr>
          <p:nvPr>
            <p:ph type="ftr" sz="quarter" idx="11"/>
          </p:nvPr>
        </p:nvSpPr>
        <p:spPr/>
        <p:txBody>
          <a:bodyPr/>
          <a:lstStyle/>
          <a:p>
            <a:r>
              <a:rPr lang="de-DE" dirty="0"/>
              <a:t>Informationen zum Vorbereitungsdienst</a:t>
            </a:r>
          </a:p>
        </p:txBody>
      </p:sp>
      <p:sp>
        <p:nvSpPr>
          <p:cNvPr id="5" name="Datumsplatzhalter 4"/>
          <p:cNvSpPr>
            <a:spLocks noGrp="1"/>
          </p:cNvSpPr>
          <p:nvPr>
            <p:ph type="dt" sz="half" idx="2"/>
          </p:nvPr>
        </p:nvSpPr>
        <p:spPr/>
        <p:txBody>
          <a:bodyPr/>
          <a:lstStyle/>
          <a:p>
            <a:r>
              <a:rPr lang="de-DE"/>
              <a:t>Folie </a:t>
            </a:r>
            <a:fld id="{DBE3298B-EB29-4BE6-B525-8680F4411818}" type="slidenum">
              <a:rPr lang="de-DE" smtClean="0"/>
              <a:pPr/>
              <a:t>2</a:t>
            </a:fld>
            <a:r>
              <a:rPr lang="de-DE"/>
              <a:t>           www.zsl-bw.de</a:t>
            </a:r>
            <a:endParaRPr lang="de-DE" dirty="0"/>
          </a:p>
        </p:txBody>
      </p:sp>
      <p:sp>
        <p:nvSpPr>
          <p:cNvPr id="7" name="Titel 1"/>
          <p:cNvSpPr>
            <a:spLocks noGrp="1"/>
          </p:cNvSpPr>
          <p:nvPr>
            <p:ph type="title"/>
          </p:nvPr>
        </p:nvSpPr>
        <p:spPr>
          <a:xfrm>
            <a:off x="685800" y="533400"/>
            <a:ext cx="7772400" cy="735360"/>
          </a:xfrm>
        </p:spPr>
        <p:txBody>
          <a:bodyPr/>
          <a:lstStyle/>
          <a:p>
            <a:r>
              <a:rPr lang="de-DE" dirty="0">
                <a:latin typeface="Arial" panose="020B0604020202020204" pitchFamily="34" charset="0"/>
                <a:cs typeface="Arial" panose="020B0604020202020204" pitchFamily="34" charset="0"/>
              </a:rPr>
              <a:t>Darum geht es heute:</a:t>
            </a:r>
          </a:p>
        </p:txBody>
      </p:sp>
    </p:spTree>
    <p:extLst>
      <p:ext uri="{BB962C8B-B14F-4D97-AF65-F5344CB8AC3E}">
        <p14:creationId xmlns:p14="http://schemas.microsoft.com/office/powerpoint/2010/main" val="993123841"/>
      </p:ext>
    </p:extLst>
  </p:cSld>
  <p:clrMapOvr>
    <a:masterClrMapping/>
  </p:clrMapOvr>
  <p:transition>
    <p:pull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TITEL DES VORTRAGS</a:t>
            </a:r>
          </a:p>
        </p:txBody>
      </p:sp>
      <p:sp>
        <p:nvSpPr>
          <p:cNvPr id="3" name="Datumsplatzhalter 2"/>
          <p:cNvSpPr>
            <a:spLocks noGrp="1"/>
          </p:cNvSpPr>
          <p:nvPr>
            <p:ph type="dt" sz="half" idx="2"/>
          </p:nvPr>
        </p:nvSpPr>
        <p:spPr/>
        <p:txBody>
          <a:bodyPr/>
          <a:lstStyle/>
          <a:p>
            <a:r>
              <a:rPr lang="de-DE"/>
              <a:t>Folie </a:t>
            </a:r>
            <a:fld id="{DBE3298B-EB29-4BE6-B525-8680F4411818}" type="slidenum">
              <a:rPr lang="de-DE" smtClean="0"/>
              <a:pPr/>
              <a:t>20</a:t>
            </a:fld>
            <a:r>
              <a:rPr lang="de-DE"/>
              <a:t>           www.zsl-bw.de</a:t>
            </a:r>
            <a:endParaRPr lang="de-DE" dirty="0"/>
          </a:p>
        </p:txBody>
      </p:sp>
      <p:sp>
        <p:nvSpPr>
          <p:cNvPr id="4" name="Text Box 5"/>
          <p:cNvSpPr txBox="1">
            <a:spLocks noChangeArrowheads="1"/>
          </p:cNvSpPr>
          <p:nvPr/>
        </p:nvSpPr>
        <p:spPr bwMode="auto">
          <a:xfrm>
            <a:off x="683568" y="469148"/>
            <a:ext cx="8208963" cy="93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spcBef>
                <a:spcPts val="0"/>
              </a:spcBef>
              <a:defRPr/>
            </a:pPr>
            <a:r>
              <a:rPr lang="de-DE" altLang="de-DE" b="1" dirty="0"/>
              <a:t>Informationen zur Prüfungsordnung:</a:t>
            </a:r>
          </a:p>
          <a:p>
            <a:pPr algn="ctr" eaLnBrk="1" hangingPunct="1">
              <a:lnSpc>
                <a:spcPct val="120000"/>
              </a:lnSpc>
              <a:spcBef>
                <a:spcPts val="0"/>
              </a:spcBef>
              <a:defRPr/>
            </a:pPr>
            <a:r>
              <a:rPr lang="de-DE" altLang="de-DE" b="1" dirty="0"/>
              <a:t>Homepage des Landeslehrerprüfungsamtes</a:t>
            </a:r>
          </a:p>
        </p:txBody>
      </p:sp>
      <p:pic>
        <p:nvPicPr>
          <p:cNvPr id="5" name="Grafik 4" descr="Ein Bild, das Text enthält.&#10;&#10;Automatisch generierte Beschreibung">
            <a:extLst>
              <a:ext uri="{FF2B5EF4-FFF2-40B4-BE49-F238E27FC236}">
                <a16:creationId xmlns:a16="http://schemas.microsoft.com/office/drawing/2014/main" id="{26780675-82E9-4243-80AC-31697FE89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9889" y="1510995"/>
            <a:ext cx="4901320" cy="4308419"/>
          </a:xfrm>
          <a:prstGeom prst="rect">
            <a:avLst/>
          </a:prstGeom>
        </p:spPr>
      </p:pic>
      <p:sp>
        <p:nvSpPr>
          <p:cNvPr id="6" name="Textfeld 5">
            <a:extLst>
              <a:ext uri="{FF2B5EF4-FFF2-40B4-BE49-F238E27FC236}">
                <a16:creationId xmlns:a16="http://schemas.microsoft.com/office/drawing/2014/main" id="{959647C3-E300-714B-AE66-37EDD6857CAD}"/>
              </a:ext>
            </a:extLst>
          </p:cNvPr>
          <p:cNvSpPr txBox="1"/>
          <p:nvPr/>
        </p:nvSpPr>
        <p:spPr>
          <a:xfrm>
            <a:off x="562754" y="2227714"/>
            <a:ext cx="1774973"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www.llpa-bw.de</a:t>
            </a:r>
          </a:p>
        </p:txBody>
      </p:sp>
      <p:sp>
        <p:nvSpPr>
          <p:cNvPr id="7" name="Pfeil nach rechts 6">
            <a:extLst>
              <a:ext uri="{FF2B5EF4-FFF2-40B4-BE49-F238E27FC236}">
                <a16:creationId xmlns:a16="http://schemas.microsoft.com/office/drawing/2014/main" id="{508F0AA1-81DA-E74F-A59A-E7BC8CD6A346}"/>
              </a:ext>
            </a:extLst>
          </p:cNvPr>
          <p:cNvSpPr/>
          <p:nvPr/>
        </p:nvSpPr>
        <p:spPr>
          <a:xfrm rot="754870">
            <a:off x="3230598" y="3707920"/>
            <a:ext cx="129614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C01C502B-DEC5-1C4C-B15F-D00FCF10E7D9}"/>
              </a:ext>
            </a:extLst>
          </p:cNvPr>
          <p:cNvSpPr/>
          <p:nvPr/>
        </p:nvSpPr>
        <p:spPr>
          <a:xfrm>
            <a:off x="539552" y="2204864"/>
            <a:ext cx="2448272" cy="5855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4013532"/>
      </p:ext>
    </p:extLst>
  </p:cSld>
  <p:clrMapOvr>
    <a:masterClrMapping/>
  </p:clrMapOvr>
  <p:transition>
    <p:pull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r>
              <a:rPr lang="de-DE"/>
              <a:t>Folie </a:t>
            </a:r>
            <a:fld id="{DBE3298B-EB29-4BE6-B525-8680F4411818}" type="slidenum">
              <a:rPr lang="de-DE" smtClean="0"/>
              <a:pPr/>
              <a:t>21</a:t>
            </a:fld>
            <a:r>
              <a:rPr lang="de-DE"/>
              <a:t>           www.zsl-bw.de</a:t>
            </a:r>
            <a:endParaRPr lang="de-DE" dirty="0"/>
          </a:p>
        </p:txBody>
      </p:sp>
      <p:sp>
        <p:nvSpPr>
          <p:cNvPr id="4" name="Text Box 5"/>
          <p:cNvSpPr txBox="1">
            <a:spLocks noChangeArrowheads="1"/>
          </p:cNvSpPr>
          <p:nvPr/>
        </p:nvSpPr>
        <p:spPr bwMode="auto">
          <a:xfrm>
            <a:off x="683568" y="836712"/>
            <a:ext cx="82089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DE" altLang="de-DE" b="1" dirty="0"/>
              <a:t>Informationen zum Vorbereitungsdienst in Teilzeit</a:t>
            </a:r>
          </a:p>
        </p:txBody>
      </p:sp>
      <p:pic>
        <p:nvPicPr>
          <p:cNvPr id="5" name="Grafik 4" descr="Ein Bild, das Text enthält.&#10;&#10;Automatisch generierte Beschreibung">
            <a:extLst>
              <a:ext uri="{FF2B5EF4-FFF2-40B4-BE49-F238E27FC236}">
                <a16:creationId xmlns:a16="http://schemas.microsoft.com/office/drawing/2014/main" id="{CD0D3A0B-EC56-0440-B8A9-68A54493E2C0}"/>
              </a:ext>
            </a:extLst>
          </p:cNvPr>
          <p:cNvPicPr>
            <a:picLocks noChangeAspect="1"/>
          </p:cNvPicPr>
          <p:nvPr/>
        </p:nvPicPr>
        <p:blipFill rotWithShape="1">
          <a:blip r:embed="rId2">
            <a:extLst>
              <a:ext uri="{28A0092B-C50C-407E-A947-70E740481C1C}">
                <a14:useLocalDpi xmlns:a14="http://schemas.microsoft.com/office/drawing/2010/main" val="0"/>
              </a:ext>
            </a:extLst>
          </a:blip>
          <a:srcRect t="651" r="25166" b="-4996"/>
          <a:stretch/>
        </p:blipFill>
        <p:spPr>
          <a:xfrm>
            <a:off x="514373" y="1461735"/>
            <a:ext cx="4680520" cy="4475554"/>
          </a:xfrm>
          <a:prstGeom prst="rect">
            <a:avLst/>
          </a:prstGeom>
        </p:spPr>
      </p:pic>
      <p:pic>
        <p:nvPicPr>
          <p:cNvPr id="6" name="Grafik 5" descr="Ein Bild, das Tisch enthält.&#10;&#10;Automatisch generierte Beschreibung">
            <a:extLst>
              <a:ext uri="{FF2B5EF4-FFF2-40B4-BE49-F238E27FC236}">
                <a16:creationId xmlns:a16="http://schemas.microsoft.com/office/drawing/2014/main" id="{D7C3E0F5-40D8-0E48-8CE0-54094BC07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6600" y="3525300"/>
            <a:ext cx="2854632" cy="2191434"/>
          </a:xfrm>
          <a:prstGeom prst="rect">
            <a:avLst/>
          </a:prstGeom>
        </p:spPr>
      </p:pic>
      <p:sp>
        <p:nvSpPr>
          <p:cNvPr id="7" name="Rechteck 6">
            <a:extLst>
              <a:ext uri="{FF2B5EF4-FFF2-40B4-BE49-F238E27FC236}">
                <a16:creationId xmlns:a16="http://schemas.microsoft.com/office/drawing/2014/main" id="{2C1F78BF-E321-F34E-80EB-4FFB85946253}"/>
              </a:ext>
            </a:extLst>
          </p:cNvPr>
          <p:cNvSpPr/>
          <p:nvPr/>
        </p:nvSpPr>
        <p:spPr>
          <a:xfrm>
            <a:off x="4499992" y="2532637"/>
            <a:ext cx="3857018" cy="338554"/>
          </a:xfrm>
          <a:prstGeom prst="rect">
            <a:avLst/>
          </a:prstGeom>
        </p:spPr>
        <p:txBody>
          <a:bodyPr wrap="none">
            <a:spAutoFit/>
          </a:bodyPr>
          <a:lstStyle/>
          <a:p>
            <a:r>
              <a:rPr lang="de-DE" sz="1600" dirty="0">
                <a:latin typeface="Arial" panose="020B0604020202020204" pitchFamily="34" charset="0"/>
                <a:cs typeface="Arial" panose="020B0604020202020204" pitchFamily="34" charset="0"/>
              </a:rPr>
              <a:t>https://lehrer-online-</a:t>
            </a:r>
            <a:r>
              <a:rPr lang="de-DE" sz="1600" dirty="0" err="1">
                <a:latin typeface="Arial" panose="020B0604020202020204" pitchFamily="34" charset="0"/>
                <a:cs typeface="Arial" panose="020B0604020202020204" pitchFamily="34" charset="0"/>
              </a:rPr>
              <a:t>bw.de</a:t>
            </a:r>
            <a:r>
              <a:rPr lang="de-DE" sz="1600" dirty="0">
                <a:latin typeface="Arial" panose="020B0604020202020204" pitchFamily="34" charset="0"/>
                <a:cs typeface="Arial" panose="020B0604020202020204" pitchFamily="34" charset="0"/>
              </a:rPr>
              <a:t>/,</a:t>
            </a:r>
            <a:r>
              <a:rPr lang="de-DE" sz="1600" dirty="0" err="1">
                <a:latin typeface="Arial" panose="020B0604020202020204" pitchFamily="34" charset="0"/>
                <a:cs typeface="Arial" panose="020B0604020202020204" pitchFamily="34" charset="0"/>
              </a:rPr>
              <a:t>Lde</a:t>
            </a:r>
            <a:r>
              <a:rPr lang="de-DE" sz="1600" dirty="0">
                <a:latin typeface="Arial" panose="020B0604020202020204" pitchFamily="34" charset="0"/>
                <a:cs typeface="Arial" panose="020B0604020202020204" pitchFamily="34" charset="0"/>
              </a:rPr>
              <a:t>/5171878</a:t>
            </a:r>
          </a:p>
        </p:txBody>
      </p:sp>
      <p:sp>
        <p:nvSpPr>
          <p:cNvPr id="8" name="Ellipse 6">
            <a:extLst>
              <a:ext uri="{FF2B5EF4-FFF2-40B4-BE49-F238E27FC236}">
                <a16:creationId xmlns:a16="http://schemas.microsoft.com/office/drawing/2014/main" id="{733C9AF6-A4CC-6544-87D2-3E99057349F4}"/>
              </a:ext>
            </a:extLst>
          </p:cNvPr>
          <p:cNvSpPr/>
          <p:nvPr/>
        </p:nvSpPr>
        <p:spPr>
          <a:xfrm>
            <a:off x="3735322" y="2424472"/>
            <a:ext cx="4945910" cy="5683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2873744850"/>
      </p:ext>
    </p:extLst>
  </p:cSld>
  <p:clrMapOvr>
    <a:masterClrMapping/>
  </p:clrMapOvr>
  <p:transition>
    <p:pull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r>
              <a:rPr lang="de-DE"/>
              <a:t>Folie </a:t>
            </a:r>
            <a:fld id="{DBE3298B-EB29-4BE6-B525-8680F4411818}" type="slidenum">
              <a:rPr lang="de-DE" smtClean="0"/>
              <a:pPr/>
              <a:t>22</a:t>
            </a:fld>
            <a:r>
              <a:rPr lang="de-DE"/>
              <a:t>           www.zsl-bw.de</a:t>
            </a:r>
            <a:endParaRPr lang="de-DE" dirty="0"/>
          </a:p>
        </p:txBody>
      </p:sp>
      <p:sp>
        <p:nvSpPr>
          <p:cNvPr id="4" name="Text Box 5"/>
          <p:cNvSpPr txBox="1">
            <a:spLocks noChangeArrowheads="1"/>
          </p:cNvSpPr>
          <p:nvPr/>
        </p:nvSpPr>
        <p:spPr bwMode="auto">
          <a:xfrm>
            <a:off x="683568" y="836712"/>
            <a:ext cx="82089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DE" altLang="de-DE" b="1" dirty="0"/>
              <a:t>Vorbereitungsdienst in Teilzeit</a:t>
            </a:r>
          </a:p>
        </p:txBody>
      </p:sp>
      <p:sp>
        <p:nvSpPr>
          <p:cNvPr id="5" name="Textfeld 4">
            <a:extLst>
              <a:ext uri="{FF2B5EF4-FFF2-40B4-BE49-F238E27FC236}">
                <a16:creationId xmlns:a16="http://schemas.microsoft.com/office/drawing/2014/main" id="{673BB94C-76CB-3C4F-956E-6D86FB959220}"/>
              </a:ext>
            </a:extLst>
          </p:cNvPr>
          <p:cNvSpPr txBox="1"/>
          <p:nvPr/>
        </p:nvSpPr>
        <p:spPr>
          <a:xfrm>
            <a:off x="496205" y="1498439"/>
            <a:ext cx="8151590" cy="4862870"/>
          </a:xfrm>
          <a:prstGeom prst="rect">
            <a:avLst/>
          </a:prstGeom>
          <a:noFill/>
        </p:spPr>
        <p:txBody>
          <a:bodyPr wrap="none" rtlCol="0">
            <a:spAutoFit/>
          </a:bodyPr>
          <a:lstStyle/>
          <a:p>
            <a:r>
              <a:rPr lang="de-DE" sz="2000" b="1" dirty="0">
                <a:latin typeface="Arial" panose="020B0604020202020204" pitchFamily="34" charset="0"/>
                <a:cs typeface="Arial" panose="020B0604020202020204" pitchFamily="34" charset="0"/>
              </a:rPr>
              <a:t>Wer ist berechtigt?</a:t>
            </a:r>
          </a:p>
          <a:p>
            <a:endParaRPr lang="de-DE" sz="2000" b="1" dirty="0">
              <a:latin typeface="Arial" panose="020B0604020202020204" pitchFamily="34" charset="0"/>
              <a:cs typeface="Arial" panose="020B0604020202020204" pitchFamily="34" charset="0"/>
            </a:endParaRPr>
          </a:p>
          <a:p>
            <a:pPr>
              <a:lnSpc>
                <a:spcPct val="150000"/>
              </a:lnSpc>
            </a:pPr>
            <a:r>
              <a:rPr lang="de-DE" sz="2000" dirty="0">
                <a:latin typeface="Arial" panose="020B0604020202020204" pitchFamily="34" charset="0"/>
                <a:cs typeface="Arial" panose="020B0604020202020204" pitchFamily="34" charset="0"/>
              </a:rPr>
              <a:t>Angehende Lehrkräfte, die</a:t>
            </a:r>
          </a:p>
          <a:p>
            <a:pPr>
              <a:lnSpc>
                <a:spcPct val="150000"/>
              </a:lnSpc>
            </a:pPr>
            <a:r>
              <a:rPr lang="de-DE" sz="2000" dirty="0">
                <a:latin typeface="Arial" panose="020B0604020202020204" pitchFamily="34" charset="0"/>
                <a:cs typeface="Arial" panose="020B0604020202020204" pitchFamily="34" charset="0"/>
              </a:rPr>
              <a:t>1. ein Kind unter 18 Jahren oder</a:t>
            </a:r>
          </a:p>
          <a:p>
            <a:pPr>
              <a:lnSpc>
                <a:spcPct val="150000"/>
              </a:lnSpc>
            </a:pPr>
            <a:r>
              <a:rPr lang="de-DE" sz="2000" dirty="0">
                <a:latin typeface="Arial" panose="020B0604020202020204" pitchFamily="34" charset="0"/>
                <a:cs typeface="Arial" panose="020B0604020202020204" pitchFamily="34" charset="0"/>
              </a:rPr>
              <a:t>2. eine nach ärztlichem Gutachten pflegebedürftige Angehörige </a:t>
            </a:r>
          </a:p>
          <a:p>
            <a:pPr>
              <a:lnSpc>
                <a:spcPct val="150000"/>
              </a:lnSpc>
            </a:pPr>
            <a:r>
              <a:rPr lang="de-DE" sz="2000" dirty="0">
                <a:latin typeface="Arial" panose="020B0604020202020204" pitchFamily="34" charset="0"/>
                <a:cs typeface="Arial" panose="020B0604020202020204" pitchFamily="34" charset="0"/>
              </a:rPr>
              <a:t>    oder einen pflegebedürftigen Angehörigen tatsächlich betreuen </a:t>
            </a:r>
          </a:p>
          <a:p>
            <a:pPr>
              <a:lnSpc>
                <a:spcPct val="150000"/>
              </a:lnSpc>
            </a:pPr>
            <a:r>
              <a:rPr lang="de-DE" sz="2000" dirty="0">
                <a:latin typeface="Arial" panose="020B0604020202020204" pitchFamily="34" charset="0"/>
                <a:cs typeface="Arial" panose="020B0604020202020204" pitchFamily="34" charset="0"/>
              </a:rPr>
              <a:t>    oder pflegen.</a:t>
            </a:r>
          </a:p>
          <a:p>
            <a:pPr>
              <a:lnSpc>
                <a:spcPct val="150000"/>
              </a:lnSpc>
            </a:pPr>
            <a:r>
              <a:rPr lang="de-DE" sz="2000" dirty="0">
                <a:latin typeface="Arial" panose="020B0604020202020204" pitchFamily="34" charset="0"/>
                <a:cs typeface="Arial" panose="020B0604020202020204" pitchFamily="34" charset="0"/>
              </a:rPr>
              <a:t>3. Darüber hinaus sollen schwerbehinderte Menschen die Möglichkeit </a:t>
            </a:r>
          </a:p>
          <a:p>
            <a:pPr>
              <a:lnSpc>
                <a:spcPct val="150000"/>
              </a:lnSpc>
            </a:pPr>
            <a:r>
              <a:rPr lang="de-DE" sz="2000" dirty="0">
                <a:latin typeface="Arial" panose="020B0604020202020204" pitchFamily="34" charset="0"/>
                <a:cs typeface="Arial" panose="020B0604020202020204" pitchFamily="34" charset="0"/>
              </a:rPr>
              <a:t>    erhalten, einen Vorbereitungsdienst in Teilzeit zu absolvieren.</a:t>
            </a:r>
          </a:p>
          <a:p>
            <a:endParaRPr lang="de-DE" sz="2000"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 </a:t>
            </a:r>
          </a:p>
        </p:txBody>
      </p:sp>
      <p:sp>
        <p:nvSpPr>
          <p:cNvPr id="6"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2509087027"/>
      </p:ext>
    </p:extLst>
  </p:cSld>
  <p:clrMapOvr>
    <a:masterClrMapping/>
  </p:clrMapOvr>
  <p:transition>
    <p:pull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r>
              <a:rPr lang="de-DE"/>
              <a:t>Folie </a:t>
            </a:r>
            <a:fld id="{DBE3298B-EB29-4BE6-B525-8680F4411818}" type="slidenum">
              <a:rPr lang="de-DE" smtClean="0"/>
              <a:pPr/>
              <a:t>23</a:t>
            </a:fld>
            <a:r>
              <a:rPr lang="de-DE"/>
              <a:t>           www.zsl-bw.de</a:t>
            </a:r>
            <a:endParaRPr lang="de-DE" dirty="0"/>
          </a:p>
        </p:txBody>
      </p:sp>
      <p:sp>
        <p:nvSpPr>
          <p:cNvPr id="4" name="Textfeld 3">
            <a:extLst>
              <a:ext uri="{FF2B5EF4-FFF2-40B4-BE49-F238E27FC236}">
                <a16:creationId xmlns:a16="http://schemas.microsoft.com/office/drawing/2014/main" id="{673BB94C-76CB-3C4F-956E-6D86FB959220}"/>
              </a:ext>
            </a:extLst>
          </p:cNvPr>
          <p:cNvSpPr txBox="1"/>
          <p:nvPr/>
        </p:nvSpPr>
        <p:spPr>
          <a:xfrm>
            <a:off x="539552" y="1498439"/>
            <a:ext cx="8132354" cy="4093428"/>
          </a:xfrm>
          <a:prstGeom prst="rect">
            <a:avLst/>
          </a:prstGeom>
          <a:noFill/>
        </p:spPr>
        <p:txBody>
          <a:bodyPr wrap="none" rtlCol="0">
            <a:spAutoFit/>
          </a:bodyPr>
          <a:lstStyle/>
          <a:p>
            <a:r>
              <a:rPr lang="de-DE" sz="2000" b="1" dirty="0">
                <a:latin typeface="Arial" panose="020B0604020202020204" pitchFamily="34" charset="0"/>
                <a:cs typeface="Arial" panose="020B0604020202020204" pitchFamily="34" charset="0"/>
              </a:rPr>
              <a:t>Weitere Hinweise</a:t>
            </a:r>
          </a:p>
          <a:p>
            <a:endParaRPr lang="de-DE" sz="2000" b="1" dirty="0">
              <a:latin typeface="Arial" panose="020B0604020202020204" pitchFamily="34" charset="0"/>
              <a:cs typeface="Arial" panose="020B0604020202020204" pitchFamily="34" charset="0"/>
            </a:endParaRPr>
          </a:p>
          <a:p>
            <a:endParaRPr lang="de-DE" sz="2000" b="1"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Um unterrichtsorganisatorischen Erfordernissen Rechnung zu tragen, </a:t>
            </a:r>
          </a:p>
          <a:p>
            <a:r>
              <a:rPr lang="de-DE" sz="2000" dirty="0">
                <a:latin typeface="Arial" panose="020B0604020202020204" pitchFamily="34" charset="0"/>
                <a:cs typeface="Arial" panose="020B0604020202020204" pitchFamily="34" charset="0"/>
              </a:rPr>
              <a:t>ist die Dauer des Vorbereitungsdienstes in Teilzeit </a:t>
            </a:r>
            <a:r>
              <a:rPr lang="de-DE" sz="2000" b="1" dirty="0">
                <a:latin typeface="Arial" panose="020B0604020202020204" pitchFamily="34" charset="0"/>
                <a:cs typeface="Arial" panose="020B0604020202020204" pitchFamily="34" charset="0"/>
              </a:rPr>
              <a:t>auf 30 Monate</a:t>
            </a:r>
            <a:r>
              <a:rPr lang="de-DE" sz="2000" dirty="0">
                <a:latin typeface="Arial" panose="020B0604020202020204" pitchFamily="34" charset="0"/>
                <a:cs typeface="Arial" panose="020B0604020202020204" pitchFamily="34" charset="0"/>
              </a:rPr>
              <a:t>, </a:t>
            </a:r>
          </a:p>
          <a:p>
            <a:r>
              <a:rPr lang="de-DE" sz="2000" dirty="0">
                <a:latin typeface="Arial" panose="020B0604020202020204" pitchFamily="34" charset="0"/>
                <a:cs typeface="Arial" panose="020B0604020202020204" pitchFamily="34" charset="0"/>
              </a:rPr>
              <a:t>also auf 5 Unterrichtshalbjahre, festgelegt. </a:t>
            </a:r>
          </a:p>
          <a:p>
            <a:r>
              <a:rPr lang="de-DE" sz="2000" dirty="0">
                <a:latin typeface="Arial" panose="020B0604020202020204" pitchFamily="34" charset="0"/>
                <a:cs typeface="Arial" panose="020B0604020202020204" pitchFamily="34" charset="0"/>
              </a:rPr>
              <a:t>Dies entspricht einer </a:t>
            </a:r>
            <a:r>
              <a:rPr lang="de-DE" sz="2000" b="1" dirty="0">
                <a:latin typeface="Arial" panose="020B0604020202020204" pitchFamily="34" charset="0"/>
                <a:cs typeface="Arial" panose="020B0604020202020204" pitchFamily="34" charset="0"/>
              </a:rPr>
              <a:t>Teilzeitquote von 60%.</a:t>
            </a: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Beim Vorbereitungsdienst in Teilzeit wird die </a:t>
            </a:r>
            <a:r>
              <a:rPr lang="de-DE" sz="2000" b="1" dirty="0">
                <a:latin typeface="Arial" panose="020B0604020202020204" pitchFamily="34" charset="0"/>
                <a:cs typeface="Arial" panose="020B0604020202020204" pitchFamily="34" charset="0"/>
              </a:rPr>
              <a:t>Besoldung</a:t>
            </a:r>
            <a:r>
              <a:rPr lang="de-DE" sz="2000" dirty="0">
                <a:latin typeface="Arial" panose="020B0604020202020204" pitchFamily="34" charset="0"/>
                <a:cs typeface="Arial" panose="020B0604020202020204" pitchFamily="34" charset="0"/>
              </a:rPr>
              <a:t> im </a:t>
            </a:r>
            <a:r>
              <a:rPr lang="de-DE" sz="2000" b="1" dirty="0">
                <a:latin typeface="Arial" panose="020B0604020202020204" pitchFamily="34" charset="0"/>
                <a:cs typeface="Arial" panose="020B0604020202020204" pitchFamily="34" charset="0"/>
              </a:rPr>
              <a:t>gleichen </a:t>
            </a:r>
          </a:p>
          <a:p>
            <a:r>
              <a:rPr lang="de-DE" sz="2000" b="1" dirty="0">
                <a:latin typeface="Arial" panose="020B0604020202020204" pitchFamily="34" charset="0"/>
                <a:cs typeface="Arial" panose="020B0604020202020204" pitchFamily="34" charset="0"/>
              </a:rPr>
              <a:t>Verhältnis wie die Arbeitszeit gekürzt</a:t>
            </a:r>
            <a:r>
              <a:rPr lang="de-DE" sz="2000" dirty="0">
                <a:latin typeface="Arial" panose="020B0604020202020204" pitchFamily="34" charset="0"/>
                <a:cs typeface="Arial" panose="020B0604020202020204" pitchFamily="34" charset="0"/>
              </a:rPr>
              <a:t>.</a:t>
            </a: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https://lehrer-online-</a:t>
            </a:r>
            <a:r>
              <a:rPr lang="de-DE" sz="2000" dirty="0" err="1">
                <a:latin typeface="Arial" panose="020B0604020202020204" pitchFamily="34" charset="0"/>
                <a:cs typeface="Arial" panose="020B0604020202020204" pitchFamily="34" charset="0"/>
              </a:rPr>
              <a:t>bw.de</a:t>
            </a:r>
            <a:r>
              <a:rPr lang="de-DE" sz="2000" dirty="0">
                <a:latin typeface="Arial" panose="020B0604020202020204" pitchFamily="34" charset="0"/>
                <a:cs typeface="Arial" panose="020B0604020202020204" pitchFamily="34" charset="0"/>
              </a:rPr>
              <a:t>/,</a:t>
            </a:r>
            <a:r>
              <a:rPr lang="de-DE" sz="2000" dirty="0" err="1">
                <a:latin typeface="Arial" panose="020B0604020202020204" pitchFamily="34" charset="0"/>
                <a:cs typeface="Arial" panose="020B0604020202020204" pitchFamily="34" charset="0"/>
              </a:rPr>
              <a:t>Lde</a:t>
            </a:r>
            <a:r>
              <a:rPr lang="de-DE" sz="2000" dirty="0">
                <a:latin typeface="Arial" panose="020B0604020202020204" pitchFamily="34" charset="0"/>
                <a:cs typeface="Arial" panose="020B0604020202020204" pitchFamily="34" charset="0"/>
              </a:rPr>
              <a:t>/5171878</a:t>
            </a:r>
          </a:p>
          <a:p>
            <a:endParaRPr lang="de-DE" sz="2000" dirty="0">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683568" y="836712"/>
            <a:ext cx="82089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DE" altLang="de-DE" b="1" dirty="0"/>
              <a:t>Vorbereitungsdienst in Teilzeit</a:t>
            </a:r>
          </a:p>
        </p:txBody>
      </p:sp>
      <p:sp>
        <p:nvSpPr>
          <p:cNvPr id="6"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3234187648"/>
      </p:ext>
    </p:extLst>
  </p:cSld>
  <p:clrMapOvr>
    <a:masterClrMapping/>
  </p:clrMapOvr>
  <p:transition>
    <p:pull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2"/>
          </p:nvPr>
        </p:nvSpPr>
        <p:spPr/>
        <p:txBody>
          <a:bodyPr/>
          <a:lstStyle/>
          <a:p>
            <a:r>
              <a:rPr lang="de-DE"/>
              <a:t>Folie </a:t>
            </a:r>
            <a:fld id="{DBE3298B-EB29-4BE6-B525-8680F4411818}" type="slidenum">
              <a:rPr lang="de-DE" smtClean="0"/>
              <a:pPr/>
              <a:t>24</a:t>
            </a:fld>
            <a:r>
              <a:rPr lang="de-DE"/>
              <a:t>           www.zsl-bw.de</a:t>
            </a:r>
            <a:endParaRPr lang="de-DE" dirty="0"/>
          </a:p>
        </p:txBody>
      </p:sp>
      <p:sp>
        <p:nvSpPr>
          <p:cNvPr id="6" name="Text Box 5"/>
          <p:cNvSpPr txBox="1">
            <a:spLocks noChangeArrowheads="1"/>
          </p:cNvSpPr>
          <p:nvPr/>
        </p:nvSpPr>
        <p:spPr bwMode="auto">
          <a:xfrm>
            <a:off x="611560" y="764704"/>
            <a:ext cx="820896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DE" altLang="de-DE" b="1" dirty="0"/>
              <a:t>Informationen zum Übergang Bachelor/ Master in den Vorbereitungsdienst: Gasthörerstatus</a:t>
            </a:r>
          </a:p>
          <a:p>
            <a:pPr eaLnBrk="1" hangingPunct="1">
              <a:spcBef>
                <a:spcPct val="50000"/>
              </a:spcBef>
              <a:defRPr/>
            </a:pPr>
            <a:endParaRPr lang="de-DE" altLang="de-DE" sz="2800" dirty="0"/>
          </a:p>
        </p:txBody>
      </p:sp>
      <p:pic>
        <p:nvPicPr>
          <p:cNvPr id="7" name="Grafik 6" descr="Ein Bild, das Text enthält.&#10;&#10;Automatisch generierte Beschreibung">
            <a:extLst>
              <a:ext uri="{FF2B5EF4-FFF2-40B4-BE49-F238E27FC236}">
                <a16:creationId xmlns:a16="http://schemas.microsoft.com/office/drawing/2014/main" id="{D576339E-3B3F-4D40-AB1B-98C1B6584ACC}"/>
              </a:ext>
            </a:extLst>
          </p:cNvPr>
          <p:cNvPicPr>
            <a:picLocks noChangeAspect="1"/>
          </p:cNvPicPr>
          <p:nvPr/>
        </p:nvPicPr>
        <p:blipFill rotWithShape="1">
          <a:blip r:embed="rId2">
            <a:extLst>
              <a:ext uri="{28A0092B-C50C-407E-A947-70E740481C1C}">
                <a14:useLocalDpi xmlns:a14="http://schemas.microsoft.com/office/drawing/2010/main" val="0"/>
              </a:ext>
            </a:extLst>
          </a:blip>
          <a:srcRect r="1174" b="42930"/>
          <a:stretch/>
        </p:blipFill>
        <p:spPr>
          <a:xfrm>
            <a:off x="1889748" y="1988840"/>
            <a:ext cx="5789194" cy="3100409"/>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E4A11532-AA87-0545-ADB0-721B81090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952" y="3256020"/>
            <a:ext cx="4235224" cy="2477951"/>
          </a:xfrm>
          <a:prstGeom prst="rect">
            <a:avLst/>
          </a:prstGeom>
        </p:spPr>
      </p:pic>
      <p:sp>
        <p:nvSpPr>
          <p:cNvPr id="8" name="Pfeil nach links 7">
            <a:extLst>
              <a:ext uri="{FF2B5EF4-FFF2-40B4-BE49-F238E27FC236}">
                <a16:creationId xmlns:a16="http://schemas.microsoft.com/office/drawing/2014/main" id="{D008BBDF-17A3-B14C-9576-CFBE5B0B1AC3}"/>
              </a:ext>
            </a:extLst>
          </p:cNvPr>
          <p:cNvSpPr/>
          <p:nvPr/>
        </p:nvSpPr>
        <p:spPr>
          <a:xfrm rot="19571897">
            <a:off x="5750546" y="4127674"/>
            <a:ext cx="3112725"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Arial" panose="020B0604020202020204" pitchFamily="34" charset="0"/>
                <a:cs typeface="Arial" panose="020B0604020202020204" pitchFamily="34" charset="0"/>
              </a:rPr>
              <a:t>Gasthörerstatus im VD-Online kennzeichnen</a:t>
            </a:r>
          </a:p>
        </p:txBody>
      </p:sp>
      <p:sp>
        <p:nvSpPr>
          <p:cNvPr id="10"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1855263975"/>
      </p:ext>
    </p:extLst>
  </p:cSld>
  <p:clrMapOvr>
    <a:masterClrMapping/>
  </p:clrMapOvr>
  <p:transition>
    <p:pull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TITEL DES VORTRAGS</a:t>
            </a:r>
          </a:p>
        </p:txBody>
      </p:sp>
      <p:sp>
        <p:nvSpPr>
          <p:cNvPr id="5" name="Datumsplatzhalter 4"/>
          <p:cNvSpPr>
            <a:spLocks noGrp="1"/>
          </p:cNvSpPr>
          <p:nvPr>
            <p:ph type="dt" sz="half" idx="2"/>
          </p:nvPr>
        </p:nvSpPr>
        <p:spPr/>
        <p:txBody>
          <a:bodyPr/>
          <a:lstStyle/>
          <a:p>
            <a:r>
              <a:rPr lang="de-DE"/>
              <a:t>Folie </a:t>
            </a:r>
            <a:fld id="{DBE3298B-EB29-4BE6-B525-8680F4411818}" type="slidenum">
              <a:rPr lang="de-DE" smtClean="0"/>
              <a:pPr/>
              <a:t>25</a:t>
            </a:fld>
            <a:r>
              <a:rPr lang="de-DE"/>
              <a:t>           www.zsl-bw.de</a:t>
            </a:r>
            <a:endParaRPr lang="de-DE" dirty="0"/>
          </a:p>
        </p:txBody>
      </p:sp>
      <p:sp>
        <p:nvSpPr>
          <p:cNvPr id="6" name="Text Box 5"/>
          <p:cNvSpPr txBox="1">
            <a:spLocks noChangeArrowheads="1"/>
          </p:cNvSpPr>
          <p:nvPr/>
        </p:nvSpPr>
        <p:spPr bwMode="auto">
          <a:xfrm>
            <a:off x="611560" y="764704"/>
            <a:ext cx="820896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DE" altLang="de-DE" b="1" dirty="0"/>
              <a:t>Gasthörerstatus</a:t>
            </a:r>
          </a:p>
          <a:p>
            <a:pPr eaLnBrk="1" hangingPunct="1">
              <a:spcBef>
                <a:spcPct val="50000"/>
              </a:spcBef>
              <a:defRPr/>
            </a:pPr>
            <a:endParaRPr lang="de-DE" altLang="de-DE" sz="2800" dirty="0"/>
          </a:p>
        </p:txBody>
      </p:sp>
      <p:sp>
        <p:nvSpPr>
          <p:cNvPr id="7" name="Textfeld 6">
            <a:extLst>
              <a:ext uri="{FF2B5EF4-FFF2-40B4-BE49-F238E27FC236}">
                <a16:creationId xmlns:a16="http://schemas.microsoft.com/office/drawing/2014/main" id="{4EFF08E4-A7D2-3F45-AC6A-731C39611332}"/>
              </a:ext>
            </a:extLst>
          </p:cNvPr>
          <p:cNvSpPr txBox="1"/>
          <p:nvPr/>
        </p:nvSpPr>
        <p:spPr>
          <a:xfrm>
            <a:off x="611965" y="1413063"/>
            <a:ext cx="8024313" cy="4832092"/>
          </a:xfrm>
          <a:prstGeom prst="rect">
            <a:avLst/>
          </a:prstGeom>
          <a:noFill/>
        </p:spPr>
        <p:txBody>
          <a:bodyPr wrap="none" rtlCol="0">
            <a:spAutoFit/>
          </a:bodyPr>
          <a:lstStyle/>
          <a:p>
            <a:endParaRPr lang="de-DE" b="1" dirty="0">
              <a:latin typeface="Arial" panose="020B0604020202020204" pitchFamily="34" charset="0"/>
              <a:cs typeface="Arial" panose="020B0604020202020204" pitchFamily="34" charset="0"/>
            </a:endParaRPr>
          </a:p>
          <a:p>
            <a:r>
              <a:rPr lang="de-DE" sz="2000" b="1" dirty="0">
                <a:latin typeface="Arial" panose="020B0604020202020204" pitchFamily="34" charset="0"/>
                <a:cs typeface="Arial" panose="020B0604020202020204" pitchFamily="34" charset="0"/>
              </a:rPr>
              <a:t>Berechtigung als Gasthörerin / Gasthörer</a:t>
            </a: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Es besteht die Möglichkeit als Gasthörerin/ Gasthörer an den </a:t>
            </a:r>
          </a:p>
          <a:p>
            <a:r>
              <a:rPr lang="de-DE" sz="2000" dirty="0">
                <a:latin typeface="Arial" panose="020B0604020202020204" pitchFamily="34" charset="0"/>
                <a:cs typeface="Arial" panose="020B0604020202020204" pitchFamily="34" charset="0"/>
              </a:rPr>
              <a:t>Veranstaltungen des Seminars und der Ausbildungsschule im VD </a:t>
            </a:r>
          </a:p>
          <a:p>
            <a:r>
              <a:rPr lang="de-DE" sz="2000" dirty="0">
                <a:latin typeface="Arial" panose="020B0604020202020204" pitchFamily="34" charset="0"/>
                <a:cs typeface="Arial" panose="020B0604020202020204" pitchFamily="34" charset="0"/>
              </a:rPr>
              <a:t>teilzunehmen.</a:t>
            </a:r>
          </a:p>
          <a:p>
            <a:r>
              <a:rPr lang="de-DE" sz="2000" b="1" dirty="0">
                <a:latin typeface="Arial" panose="020B0604020202020204" pitchFamily="34" charset="0"/>
                <a:cs typeface="Arial" panose="020B0604020202020204" pitchFamily="34" charset="0"/>
              </a:rPr>
              <a:t>Voraussetzung</a:t>
            </a:r>
            <a:r>
              <a:rPr lang="de-DE" sz="2000" dirty="0">
                <a:latin typeface="Arial" panose="020B0604020202020204" pitchFamily="34" charset="0"/>
                <a:cs typeface="Arial" panose="020B0604020202020204" pitchFamily="34" charset="0"/>
              </a:rPr>
              <a:t> ist der </a:t>
            </a:r>
            <a:r>
              <a:rPr lang="de-DE" sz="2000" b="1" dirty="0">
                <a:latin typeface="Arial" panose="020B0604020202020204" pitchFamily="34" charset="0"/>
                <a:cs typeface="Arial" panose="020B0604020202020204" pitchFamily="34" charset="0"/>
              </a:rPr>
              <a:t>erfolgreiche Abschluss aller Studien- und </a:t>
            </a:r>
          </a:p>
          <a:p>
            <a:r>
              <a:rPr lang="de-DE" sz="2000" b="1" dirty="0">
                <a:latin typeface="Arial" panose="020B0604020202020204" pitchFamily="34" charset="0"/>
                <a:cs typeface="Arial" panose="020B0604020202020204" pitchFamily="34" charset="0"/>
              </a:rPr>
              <a:t>Prüfungsteile (einschließlich Bewertung der Masterarbeit) </a:t>
            </a:r>
          </a:p>
          <a:p>
            <a:r>
              <a:rPr lang="de-DE" sz="2000" b="1" dirty="0">
                <a:latin typeface="Arial" panose="020B0604020202020204" pitchFamily="34" charset="0"/>
                <a:cs typeface="Arial" panose="020B0604020202020204" pitchFamily="34" charset="0"/>
              </a:rPr>
              <a:t>noch während des Wintersemesters</a:t>
            </a:r>
            <a:r>
              <a:rPr lang="de-DE" sz="2000" dirty="0">
                <a:latin typeface="Arial" panose="020B0604020202020204" pitchFamily="34" charset="0"/>
                <a:cs typeface="Arial" panose="020B0604020202020204" pitchFamily="34" charset="0"/>
              </a:rPr>
              <a:t>. </a:t>
            </a:r>
            <a:r>
              <a:rPr lang="de-DE" sz="2000" b="1" dirty="0">
                <a:latin typeface="Arial" panose="020B0604020202020204" pitchFamily="34" charset="0"/>
                <a:cs typeface="Arial" panose="020B0604020202020204" pitchFamily="34" charset="0"/>
              </a:rPr>
              <a:t>Hierfür ist die Masterarbeit </a:t>
            </a:r>
          </a:p>
          <a:p>
            <a:r>
              <a:rPr lang="de-DE" sz="2000" b="1" dirty="0">
                <a:latin typeface="Arial" panose="020B0604020202020204" pitchFamily="34" charset="0"/>
                <a:cs typeface="Arial" panose="020B0604020202020204" pitchFamily="34" charset="0"/>
              </a:rPr>
              <a:t>i.d.R. im Dezember abzugeben.    </a:t>
            </a: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Das Masterzeugnis über den erfolgreichen Abschluss des </a:t>
            </a:r>
          </a:p>
          <a:p>
            <a:r>
              <a:rPr lang="de-DE" sz="2000" dirty="0">
                <a:latin typeface="Arial" panose="020B0604020202020204" pitchFamily="34" charset="0"/>
                <a:cs typeface="Arial" panose="020B0604020202020204" pitchFamily="34" charset="0"/>
              </a:rPr>
              <a:t>Lehramtsstudiums </a:t>
            </a:r>
            <a:r>
              <a:rPr lang="de-DE" sz="2000" b="1" dirty="0">
                <a:latin typeface="Arial" panose="020B0604020202020204" pitchFamily="34" charset="0"/>
                <a:cs typeface="Arial" panose="020B0604020202020204" pitchFamily="34" charset="0"/>
              </a:rPr>
              <a:t>muss bis spätestens 31.03.2024 beim </a:t>
            </a:r>
          </a:p>
          <a:p>
            <a:r>
              <a:rPr lang="de-DE" sz="2000" b="1" dirty="0">
                <a:latin typeface="Arial" panose="020B0604020202020204" pitchFamily="34" charset="0"/>
                <a:cs typeface="Arial" panose="020B0604020202020204" pitchFamily="34" charset="0"/>
              </a:rPr>
              <a:t>zuständigen Regierungspräsidium</a:t>
            </a:r>
            <a:r>
              <a:rPr lang="de-DE" sz="2000" dirty="0">
                <a:latin typeface="Arial" panose="020B0604020202020204" pitchFamily="34" charset="0"/>
                <a:cs typeface="Arial" panose="020B0604020202020204" pitchFamily="34" charset="0"/>
              </a:rPr>
              <a:t> vorgelegt werden. </a:t>
            </a:r>
          </a:p>
          <a:p>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172239"/>
      </p:ext>
    </p:extLst>
  </p:cSld>
  <p:clrMapOvr>
    <a:masterClrMapping/>
  </p:clrMapOvr>
  <p:transition>
    <p:pull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2"/>
          </p:nvPr>
        </p:nvSpPr>
        <p:spPr/>
        <p:txBody>
          <a:bodyPr/>
          <a:lstStyle/>
          <a:p>
            <a:r>
              <a:rPr lang="de-DE"/>
              <a:t>Folie </a:t>
            </a:r>
            <a:fld id="{DBE3298B-EB29-4BE6-B525-8680F4411818}" type="slidenum">
              <a:rPr lang="de-DE" smtClean="0"/>
              <a:pPr/>
              <a:t>26</a:t>
            </a:fld>
            <a:r>
              <a:rPr lang="de-DE"/>
              <a:t>           www.zsl-bw.de</a:t>
            </a:r>
            <a:endParaRPr lang="de-DE" dirty="0"/>
          </a:p>
        </p:txBody>
      </p:sp>
      <p:sp>
        <p:nvSpPr>
          <p:cNvPr id="9" name="Text Box 5"/>
          <p:cNvSpPr txBox="1">
            <a:spLocks noChangeArrowheads="1"/>
          </p:cNvSpPr>
          <p:nvPr/>
        </p:nvSpPr>
        <p:spPr bwMode="auto">
          <a:xfrm>
            <a:off x="611560" y="764704"/>
            <a:ext cx="820896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DE" altLang="de-DE" b="1" dirty="0"/>
              <a:t>Gasthörerstatus</a:t>
            </a:r>
          </a:p>
          <a:p>
            <a:pPr eaLnBrk="1" hangingPunct="1">
              <a:spcBef>
                <a:spcPct val="50000"/>
              </a:spcBef>
              <a:defRPr/>
            </a:pPr>
            <a:endParaRPr lang="de-DE" altLang="de-DE" sz="2800" dirty="0"/>
          </a:p>
        </p:txBody>
      </p:sp>
      <p:sp>
        <p:nvSpPr>
          <p:cNvPr id="10" name="Textfeld 9">
            <a:extLst>
              <a:ext uri="{FF2B5EF4-FFF2-40B4-BE49-F238E27FC236}">
                <a16:creationId xmlns:a16="http://schemas.microsoft.com/office/drawing/2014/main" id="{4EFF08E4-A7D2-3F45-AC6A-731C39611332}"/>
              </a:ext>
            </a:extLst>
          </p:cNvPr>
          <p:cNvSpPr txBox="1"/>
          <p:nvPr/>
        </p:nvSpPr>
        <p:spPr>
          <a:xfrm>
            <a:off x="501457" y="1349330"/>
            <a:ext cx="8319066" cy="4524315"/>
          </a:xfrm>
          <a:prstGeom prst="rect">
            <a:avLst/>
          </a:prstGeom>
          <a:noFill/>
        </p:spPr>
        <p:txBody>
          <a:bodyPr wrap="square" rtlCol="0">
            <a:spAutoFit/>
          </a:bodyPr>
          <a:lstStyle/>
          <a:p>
            <a:pPr marL="342900" indent="-342900">
              <a:buBlip>
                <a:blip r:embed="rId2"/>
              </a:buBlip>
            </a:pPr>
            <a:r>
              <a:rPr lang="de-DE" sz="2000" dirty="0">
                <a:latin typeface="Arial" panose="020B0604020202020204" pitchFamily="34" charset="0"/>
                <a:cs typeface="Arial" panose="020B0604020202020204" pitchFamily="34" charset="0"/>
              </a:rPr>
              <a:t>Angehende Lehrkräfte im Gasthörerstatus beginnen den </a:t>
            </a:r>
          </a:p>
          <a:p>
            <a:r>
              <a:rPr lang="de-DE" sz="2000" dirty="0">
                <a:latin typeface="Arial" panose="020B0604020202020204" pitchFamily="34" charset="0"/>
                <a:cs typeface="Arial" panose="020B0604020202020204" pitchFamily="34" charset="0"/>
              </a:rPr>
              <a:t>    Vorbereitungsdienst in einem Ausbildungsverhältnis analog zum </a:t>
            </a:r>
          </a:p>
          <a:p>
            <a:r>
              <a:rPr lang="de-DE" sz="2000" dirty="0">
                <a:latin typeface="Arial" panose="020B0604020202020204" pitchFamily="34" charset="0"/>
                <a:cs typeface="Arial" panose="020B0604020202020204" pitchFamily="34" charset="0"/>
              </a:rPr>
              <a:t>    </a:t>
            </a:r>
            <a:r>
              <a:rPr lang="de-DE" sz="2000" b="1" dirty="0">
                <a:latin typeface="Arial" panose="020B0604020202020204" pitchFamily="34" charset="0"/>
                <a:cs typeface="Arial" panose="020B0604020202020204" pitchFamily="34" charset="0"/>
              </a:rPr>
              <a:t>öffentlich-rechtlichen Ausbildungsverhältnis</a:t>
            </a:r>
          </a:p>
          <a:p>
            <a:pPr marL="342900" indent="-342900">
              <a:buBlip>
                <a:blip r:embed="rId2"/>
              </a:buBlip>
            </a:pPr>
            <a:endParaRPr lang="de-DE" b="1" dirty="0">
              <a:latin typeface="Arial" panose="020B0604020202020204" pitchFamily="34" charset="0"/>
              <a:cs typeface="Arial" panose="020B0604020202020204" pitchFamily="34" charset="0"/>
            </a:endParaRPr>
          </a:p>
          <a:p>
            <a:pPr marL="342900" indent="-342900">
              <a:buBlip>
                <a:blip r:embed="rId2"/>
              </a:buBlip>
            </a:pPr>
            <a:r>
              <a:rPr lang="de-DE" sz="2000" dirty="0">
                <a:latin typeface="Arial" panose="020B0604020202020204" pitchFamily="34" charset="0"/>
                <a:cs typeface="Arial" panose="020B0604020202020204" pitchFamily="34" charset="0"/>
              </a:rPr>
              <a:t>Nach Vorlage des </a:t>
            </a:r>
            <a:r>
              <a:rPr lang="de-DE" sz="2000" b="1" dirty="0">
                <a:latin typeface="Arial" panose="020B0604020202020204" pitchFamily="34" charset="0"/>
                <a:cs typeface="Arial" panose="020B0604020202020204" pitchFamily="34" charset="0"/>
              </a:rPr>
              <a:t>Masterzeugnisses</a:t>
            </a:r>
            <a:r>
              <a:rPr lang="de-DE" sz="2000" dirty="0">
                <a:latin typeface="Arial" panose="020B0604020202020204" pitchFamily="34" charset="0"/>
                <a:cs typeface="Arial" panose="020B0604020202020204" pitchFamily="34" charset="0"/>
              </a:rPr>
              <a:t> oder einer </a:t>
            </a:r>
            <a:r>
              <a:rPr lang="de-DE" sz="2000" b="1" dirty="0" err="1">
                <a:latin typeface="Arial" panose="020B0604020202020204" pitchFamily="34" charset="0"/>
                <a:cs typeface="Arial" panose="020B0604020202020204" pitchFamily="34" charset="0"/>
              </a:rPr>
              <a:t>Bestehensbescheinigung</a:t>
            </a:r>
            <a:r>
              <a:rPr lang="de-DE" sz="2000" dirty="0">
                <a:latin typeface="Arial" panose="020B0604020202020204" pitchFamily="34" charset="0"/>
                <a:cs typeface="Arial" panose="020B0604020202020204" pitchFamily="34" charset="0"/>
              </a:rPr>
              <a:t> können angehende Lehrkräfte im Gasthörerstatus endgültig zum Vorbereitungsdienst zugelassen werden und bei entsprechenden Voraussetzungen auch in ein Beamtenverhältnis auf Widerruf überführt werden.</a:t>
            </a:r>
          </a:p>
          <a:p>
            <a:pPr marL="342900" indent="-342900">
              <a:buBlip>
                <a:blip r:embed="rId2"/>
              </a:buBlip>
            </a:pPr>
            <a:endParaRPr lang="de-DE" sz="2000" dirty="0">
              <a:latin typeface="Arial" panose="020B0604020202020204" pitchFamily="34" charset="0"/>
              <a:cs typeface="Arial" panose="020B0604020202020204" pitchFamily="34" charset="0"/>
            </a:endParaRPr>
          </a:p>
          <a:p>
            <a:pPr marL="342900" indent="-342900">
              <a:buBlip>
                <a:blip r:embed="rId2"/>
              </a:buBlip>
            </a:pPr>
            <a:r>
              <a:rPr lang="de-DE" sz="2000" dirty="0">
                <a:latin typeface="Arial" panose="020B0604020202020204" pitchFamily="34" charset="0"/>
                <a:cs typeface="Arial" panose="020B0604020202020204" pitchFamily="34" charset="0"/>
              </a:rPr>
              <a:t>Das Masterzeugnis über den erfolgreichen Abschluss des Lehramtsstudiums </a:t>
            </a:r>
            <a:r>
              <a:rPr lang="de-DE" sz="2000" b="1" dirty="0">
                <a:latin typeface="Arial" panose="020B0604020202020204" pitchFamily="34" charset="0"/>
                <a:cs typeface="Arial" panose="020B0604020202020204" pitchFamily="34" charset="0"/>
              </a:rPr>
              <a:t>muss bis spätestens 31.03.2024 beim      zuständigen Regierungspräsidium vorgelegt werden. </a:t>
            </a:r>
          </a:p>
          <a:p>
            <a:pPr marL="342900" indent="-342900">
              <a:buBlip>
                <a:blip r:embed="rId2"/>
              </a:buBlip>
            </a:pPr>
            <a:endParaRPr lang="de-DE" b="1" dirty="0">
              <a:latin typeface="Arial" panose="020B0604020202020204" pitchFamily="34" charset="0"/>
              <a:cs typeface="Arial" panose="020B0604020202020204" pitchFamily="34" charset="0"/>
            </a:endParaRPr>
          </a:p>
        </p:txBody>
      </p:sp>
      <p:sp>
        <p:nvSpPr>
          <p:cNvPr id="11"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1780991452"/>
      </p:ext>
    </p:extLst>
  </p:cSld>
  <p:clrMapOvr>
    <a:masterClrMapping/>
  </p:clrMapOvr>
  <p:transition>
    <p:pull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2"/>
          </p:nvPr>
        </p:nvSpPr>
        <p:spPr/>
        <p:txBody>
          <a:bodyPr/>
          <a:lstStyle/>
          <a:p>
            <a:r>
              <a:rPr lang="de-DE"/>
              <a:t>Folie </a:t>
            </a:r>
            <a:fld id="{DBE3298B-EB29-4BE6-B525-8680F4411818}" type="slidenum">
              <a:rPr lang="de-DE" smtClean="0"/>
              <a:pPr/>
              <a:t>27</a:t>
            </a:fld>
            <a:r>
              <a:rPr lang="de-DE"/>
              <a:t>           www.zsl-bw.de</a:t>
            </a:r>
            <a:endParaRPr lang="de-DE" dirty="0"/>
          </a:p>
        </p:txBody>
      </p:sp>
      <p:sp>
        <p:nvSpPr>
          <p:cNvPr id="6" name="Text Box 5"/>
          <p:cNvSpPr txBox="1">
            <a:spLocks noChangeArrowheads="1"/>
          </p:cNvSpPr>
          <p:nvPr/>
        </p:nvSpPr>
        <p:spPr bwMode="auto">
          <a:xfrm>
            <a:off x="611560" y="764704"/>
            <a:ext cx="820896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DE" altLang="de-DE" b="1" dirty="0"/>
              <a:t>Gasthörerstatus</a:t>
            </a:r>
          </a:p>
          <a:p>
            <a:pPr eaLnBrk="1" hangingPunct="1">
              <a:spcBef>
                <a:spcPct val="50000"/>
              </a:spcBef>
              <a:defRPr/>
            </a:pPr>
            <a:endParaRPr lang="de-DE" altLang="de-DE" sz="2800" dirty="0"/>
          </a:p>
        </p:txBody>
      </p:sp>
      <p:sp>
        <p:nvSpPr>
          <p:cNvPr id="7" name="Textfeld 6">
            <a:extLst>
              <a:ext uri="{FF2B5EF4-FFF2-40B4-BE49-F238E27FC236}">
                <a16:creationId xmlns:a16="http://schemas.microsoft.com/office/drawing/2014/main" id="{4EFF08E4-A7D2-3F45-AC6A-731C39611332}"/>
              </a:ext>
            </a:extLst>
          </p:cNvPr>
          <p:cNvSpPr txBox="1"/>
          <p:nvPr/>
        </p:nvSpPr>
        <p:spPr>
          <a:xfrm>
            <a:off x="539552" y="1505837"/>
            <a:ext cx="8352928" cy="3847207"/>
          </a:xfrm>
          <a:prstGeom prst="rect">
            <a:avLst/>
          </a:prstGeom>
          <a:noFill/>
        </p:spPr>
        <p:txBody>
          <a:bodyPr wrap="square" rtlCol="0">
            <a:spAutoFit/>
          </a:bodyPr>
          <a:lstStyle/>
          <a:p>
            <a:pPr marL="342900" indent="-342900">
              <a:buBlip>
                <a:blip r:embed="rId2"/>
              </a:buBlip>
            </a:pPr>
            <a:r>
              <a:rPr lang="de-DE" sz="2000" dirty="0">
                <a:latin typeface="Arial" panose="020B0604020202020204" pitchFamily="34" charset="0"/>
                <a:cs typeface="Arial" panose="020B0604020202020204" pitchFamily="34" charset="0"/>
              </a:rPr>
              <a:t>Angehende Lehrkräfte im Gasthörerstatus sind </a:t>
            </a:r>
            <a:r>
              <a:rPr lang="de-DE" sz="2000" b="1" dirty="0">
                <a:latin typeface="Arial" panose="020B0604020202020204" pitchFamily="34" charset="0"/>
                <a:cs typeface="Arial" panose="020B0604020202020204" pitchFamily="34" charset="0"/>
              </a:rPr>
              <a:t>sozialversicherungspflichtig</a:t>
            </a:r>
            <a:r>
              <a:rPr lang="de-DE" sz="2000" dirty="0">
                <a:latin typeface="Arial" panose="020B0604020202020204" pitchFamily="34" charset="0"/>
                <a:cs typeface="Arial" panose="020B0604020202020204" pitchFamily="34" charset="0"/>
              </a:rPr>
              <a:t> und müssen sich </a:t>
            </a:r>
            <a:r>
              <a:rPr lang="de-DE" sz="2000" b="1" dirty="0">
                <a:latin typeface="Arial" panose="020B0604020202020204" pitchFamily="34" charset="0"/>
                <a:cs typeface="Arial" panose="020B0604020202020204" pitchFamily="34" charset="0"/>
              </a:rPr>
              <a:t>selber gesetzlich krankenversichern</a:t>
            </a:r>
            <a:r>
              <a:rPr lang="de-DE" sz="2000" dirty="0">
                <a:latin typeface="Arial" panose="020B0604020202020204" pitchFamily="34" charset="0"/>
                <a:cs typeface="Arial" panose="020B0604020202020204" pitchFamily="34" charset="0"/>
              </a:rPr>
              <a:t>.</a:t>
            </a:r>
          </a:p>
          <a:p>
            <a:pPr marL="342900" indent="-342900">
              <a:buBlip>
                <a:blip r:embed="rId2"/>
              </a:buBlip>
            </a:pPr>
            <a:endParaRPr lang="de-DE" sz="2000" dirty="0">
              <a:latin typeface="Arial" panose="020B0604020202020204" pitchFamily="34" charset="0"/>
              <a:cs typeface="Arial" panose="020B0604020202020204" pitchFamily="34" charset="0"/>
            </a:endParaRPr>
          </a:p>
          <a:p>
            <a:pPr marL="342900" indent="-342900">
              <a:buBlip>
                <a:blip r:embed="rId2"/>
              </a:buBlip>
            </a:pPr>
            <a:r>
              <a:rPr lang="de-DE" sz="2000" dirty="0">
                <a:latin typeface="Arial" panose="020B0604020202020204" pitchFamily="34" charset="0"/>
                <a:cs typeface="Arial" panose="020B0604020202020204" pitchFamily="34" charset="0"/>
              </a:rPr>
              <a:t>Für </a:t>
            </a:r>
            <a:r>
              <a:rPr lang="de-DE" sz="2000" b="1" dirty="0">
                <a:latin typeface="Arial" panose="020B0604020202020204" pitchFamily="34" charset="0"/>
                <a:cs typeface="Arial" panose="020B0604020202020204" pitchFamily="34" charset="0"/>
              </a:rPr>
              <a:t>Prüfungen</a:t>
            </a:r>
            <a:r>
              <a:rPr lang="de-DE" sz="2000" dirty="0">
                <a:latin typeface="Arial" panose="020B0604020202020204" pitchFamily="34" charset="0"/>
                <a:cs typeface="Arial" panose="020B0604020202020204" pitchFamily="34" charset="0"/>
              </a:rPr>
              <a:t> an den Hochschulen erfolgt eine Freistellung durch die Seminarleitungen. </a:t>
            </a:r>
          </a:p>
          <a:p>
            <a:pPr marL="342900" indent="-342900">
              <a:buBlip>
                <a:blip r:embed="rId2"/>
              </a:buBlip>
            </a:pPr>
            <a:endParaRPr lang="de-DE" sz="2000" dirty="0">
              <a:latin typeface="Arial" panose="020B0604020202020204" pitchFamily="34" charset="0"/>
              <a:cs typeface="Arial" panose="020B0604020202020204" pitchFamily="34" charset="0"/>
            </a:endParaRPr>
          </a:p>
          <a:p>
            <a:pPr marL="342900" indent="-342900">
              <a:buBlip>
                <a:blip r:embed="rId2"/>
              </a:buBlip>
            </a:pPr>
            <a:r>
              <a:rPr lang="de-DE" sz="2000" dirty="0">
                <a:latin typeface="Arial" panose="020B0604020202020204" pitchFamily="34" charset="0"/>
                <a:cs typeface="Arial" panose="020B0604020202020204" pitchFamily="34" charset="0"/>
              </a:rPr>
              <a:t>Eine Freistellung von den Verpflichtungen an der Ausbildungs-</a:t>
            </a:r>
          </a:p>
          <a:p>
            <a:r>
              <a:rPr lang="de-DE" sz="2000" dirty="0">
                <a:latin typeface="Arial" panose="020B0604020202020204" pitchFamily="34" charset="0"/>
                <a:cs typeface="Arial" panose="020B0604020202020204" pitchFamily="34" charset="0"/>
              </a:rPr>
              <a:t>     schule oder dem Seminar für Veranstaltungen (Vorlesungen, </a:t>
            </a:r>
          </a:p>
          <a:p>
            <a:r>
              <a:rPr lang="de-DE" sz="2000" dirty="0">
                <a:latin typeface="Arial" panose="020B0604020202020204" pitchFamily="34" charset="0"/>
                <a:cs typeface="Arial" panose="020B0604020202020204" pitchFamily="34" charset="0"/>
              </a:rPr>
              <a:t>     Exkursionen, ….) </a:t>
            </a:r>
            <a:r>
              <a:rPr lang="de-DE" sz="2000" b="1" dirty="0">
                <a:latin typeface="Arial" panose="020B0604020202020204" pitchFamily="34" charset="0"/>
                <a:cs typeface="Arial" panose="020B0604020202020204" pitchFamily="34" charset="0"/>
              </a:rPr>
              <a:t>kann nicht erfolgen</a:t>
            </a:r>
            <a:r>
              <a:rPr lang="de-DE" sz="2000" dirty="0">
                <a:latin typeface="Arial" panose="020B0604020202020204" pitchFamily="34" charset="0"/>
                <a:cs typeface="Arial" panose="020B0604020202020204" pitchFamily="34" charset="0"/>
              </a:rPr>
              <a:t>. </a:t>
            </a:r>
          </a:p>
          <a:p>
            <a:r>
              <a:rPr lang="de-DE" sz="2000" dirty="0">
                <a:latin typeface="Arial" panose="020B0604020202020204" pitchFamily="34" charset="0"/>
                <a:cs typeface="Arial" panose="020B0604020202020204" pitchFamily="34" charset="0"/>
              </a:rPr>
              <a:t>    </a:t>
            </a:r>
            <a:endParaRPr lang="de-DE" b="1" dirty="0">
              <a:latin typeface="Arial" panose="020B0604020202020204" pitchFamily="34" charset="0"/>
              <a:cs typeface="Arial" panose="020B0604020202020204" pitchFamily="34" charset="0"/>
            </a:endParaRPr>
          </a:p>
          <a:p>
            <a:endParaRPr lang="de-DE" b="1" dirty="0">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43687C52-88C7-C341-91E9-6609E1004C54}"/>
              </a:ext>
            </a:extLst>
          </p:cNvPr>
          <p:cNvSpPr/>
          <p:nvPr/>
        </p:nvSpPr>
        <p:spPr>
          <a:xfrm>
            <a:off x="746467" y="5353044"/>
            <a:ext cx="7497941" cy="307777"/>
          </a:xfrm>
          <a:prstGeom prst="rect">
            <a:avLst/>
          </a:prstGeom>
        </p:spPr>
        <p:txBody>
          <a:bodyPr wrap="square">
            <a:spAutoFit/>
          </a:bodyPr>
          <a:lstStyle/>
          <a:p>
            <a:r>
              <a:rPr lang="de-DE" sz="1400" dirty="0">
                <a:latin typeface="Arial" panose="020B0604020202020204" pitchFamily="34" charset="0"/>
                <a:cs typeface="Arial" panose="020B0604020202020204" pitchFamily="34" charset="0"/>
              </a:rPr>
              <a:t>https://lehrer-online-</a:t>
            </a:r>
            <a:r>
              <a:rPr lang="de-DE" sz="1400" dirty="0" err="1">
                <a:latin typeface="Arial" panose="020B0604020202020204" pitchFamily="34" charset="0"/>
                <a:cs typeface="Arial" panose="020B0604020202020204" pitchFamily="34" charset="0"/>
              </a:rPr>
              <a:t>bw.de</a:t>
            </a:r>
            <a:r>
              <a:rPr lang="de-DE" sz="1400" dirty="0">
                <a:latin typeface="Arial" panose="020B0604020202020204" pitchFamily="34" charset="0"/>
                <a:cs typeface="Arial" panose="020B0604020202020204" pitchFamily="34" charset="0"/>
              </a:rPr>
              <a:t>/,</a:t>
            </a:r>
            <a:r>
              <a:rPr lang="de-DE" sz="1400" dirty="0" err="1">
                <a:latin typeface="Arial" panose="020B0604020202020204" pitchFamily="34" charset="0"/>
                <a:cs typeface="Arial" panose="020B0604020202020204" pitchFamily="34" charset="0"/>
              </a:rPr>
              <a:t>Lde</a:t>
            </a:r>
            <a:r>
              <a:rPr lang="de-DE" sz="1400" dirty="0">
                <a:latin typeface="Arial" panose="020B0604020202020204" pitchFamily="34" charset="0"/>
                <a:cs typeface="Arial" panose="020B0604020202020204" pitchFamily="34" charset="0"/>
              </a:rPr>
              <a:t>/Startseite/</a:t>
            </a:r>
            <a:r>
              <a:rPr lang="de-DE" sz="1400" dirty="0" err="1">
                <a:latin typeface="Arial" panose="020B0604020202020204" pitchFamily="34" charset="0"/>
                <a:cs typeface="Arial" panose="020B0604020202020204" pitchFamily="34" charset="0"/>
              </a:rPr>
              <a:t>vdonline</a:t>
            </a:r>
            <a:r>
              <a:rPr lang="de-DE" sz="1400" dirty="0">
                <a:latin typeface="Arial" panose="020B0604020202020204" pitchFamily="34" charset="0"/>
                <a:cs typeface="Arial" panose="020B0604020202020204" pitchFamily="34" charset="0"/>
              </a:rPr>
              <a:t>/</a:t>
            </a:r>
            <a:r>
              <a:rPr lang="de-DE" sz="1400" dirty="0" err="1">
                <a:latin typeface="Arial" panose="020B0604020202020204" pitchFamily="34" charset="0"/>
                <a:cs typeface="Arial" panose="020B0604020202020204" pitchFamily="34" charset="0"/>
              </a:rPr>
              <a:t>Vorbereitungsdienst+im+Gasthoererstatus</a:t>
            </a:r>
            <a:endParaRPr lang="de-DE" sz="1400" dirty="0">
              <a:latin typeface="Arial" panose="020B0604020202020204" pitchFamily="34" charset="0"/>
              <a:cs typeface="Arial" panose="020B0604020202020204" pitchFamily="34" charset="0"/>
            </a:endParaRPr>
          </a:p>
        </p:txBody>
      </p:sp>
      <p:sp>
        <p:nvSpPr>
          <p:cNvPr id="9" name="Ellipse 6">
            <a:extLst>
              <a:ext uri="{FF2B5EF4-FFF2-40B4-BE49-F238E27FC236}">
                <a16:creationId xmlns:a16="http://schemas.microsoft.com/office/drawing/2014/main" id="{A4B2CD7A-2126-1942-A22A-FC451F81EFCA}"/>
              </a:ext>
            </a:extLst>
          </p:cNvPr>
          <p:cNvSpPr/>
          <p:nvPr/>
        </p:nvSpPr>
        <p:spPr>
          <a:xfrm>
            <a:off x="539552" y="5025375"/>
            <a:ext cx="8013630" cy="9395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413264472"/>
      </p:ext>
    </p:extLst>
  </p:cSld>
  <p:clrMapOvr>
    <a:masterClrMapping/>
  </p:clrMapOvr>
  <p:transition>
    <p:pull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2"/>
          </p:nvPr>
        </p:nvSpPr>
        <p:spPr/>
        <p:txBody>
          <a:bodyPr/>
          <a:lstStyle/>
          <a:p>
            <a:r>
              <a:rPr lang="de-DE"/>
              <a:t>Folie </a:t>
            </a:r>
            <a:fld id="{DBE3298B-EB29-4BE6-B525-8680F4411818}" type="slidenum">
              <a:rPr lang="de-DE" smtClean="0"/>
              <a:pPr/>
              <a:t>28</a:t>
            </a:fld>
            <a:r>
              <a:rPr lang="de-DE"/>
              <a:t>           www.zsl-bw.de</a:t>
            </a:r>
            <a:endParaRPr lang="de-DE" dirty="0"/>
          </a:p>
        </p:txBody>
      </p:sp>
      <p:sp>
        <p:nvSpPr>
          <p:cNvPr id="6" name="Textfeld 5">
            <a:extLst>
              <a:ext uri="{FF2B5EF4-FFF2-40B4-BE49-F238E27FC236}">
                <a16:creationId xmlns:a16="http://schemas.microsoft.com/office/drawing/2014/main" id="{F7C3473D-A550-2F41-BE6C-E8F22708C568}"/>
              </a:ext>
            </a:extLst>
          </p:cNvPr>
          <p:cNvSpPr txBox="1"/>
          <p:nvPr/>
        </p:nvSpPr>
        <p:spPr>
          <a:xfrm>
            <a:off x="755905" y="853440"/>
            <a:ext cx="7297189" cy="461665"/>
          </a:xfrm>
          <a:prstGeom prst="rect">
            <a:avLst/>
          </a:prstGeom>
          <a:noFill/>
        </p:spPr>
        <p:txBody>
          <a:bodyPr wrap="none" rtlCol="0">
            <a:spAutoFit/>
          </a:bodyPr>
          <a:lstStyle/>
          <a:p>
            <a:pPr algn="ctr"/>
            <a:r>
              <a:rPr lang="de-DE" sz="2400" b="1" dirty="0">
                <a:latin typeface="Arial" panose="020B0604020202020204" pitchFamily="34" charset="0"/>
                <a:cs typeface="Arial" panose="020B0604020202020204" pitchFamily="34" charset="0"/>
              </a:rPr>
              <a:t>Schwerbehinderte Bewerberinnen und Bewerber</a:t>
            </a:r>
          </a:p>
        </p:txBody>
      </p:sp>
      <p:sp>
        <p:nvSpPr>
          <p:cNvPr id="7" name="Textfeld 6">
            <a:extLst>
              <a:ext uri="{FF2B5EF4-FFF2-40B4-BE49-F238E27FC236}">
                <a16:creationId xmlns:a16="http://schemas.microsoft.com/office/drawing/2014/main" id="{702A5EA7-4585-274A-993C-5E97C37A72C4}"/>
              </a:ext>
            </a:extLst>
          </p:cNvPr>
          <p:cNvSpPr txBox="1"/>
          <p:nvPr/>
        </p:nvSpPr>
        <p:spPr>
          <a:xfrm>
            <a:off x="467544" y="1844824"/>
            <a:ext cx="8064896" cy="2246769"/>
          </a:xfrm>
          <a:prstGeom prst="rect">
            <a:avLst/>
          </a:prstGeom>
          <a:noFill/>
        </p:spPr>
        <p:txBody>
          <a:bodyPr wrap="square" rtlCol="0">
            <a:spAutoFit/>
          </a:bodyPr>
          <a:lstStyle/>
          <a:p>
            <a:pPr marL="342900" indent="-342900">
              <a:buBlip>
                <a:blip r:embed="rId2"/>
              </a:buBlip>
            </a:pPr>
            <a:r>
              <a:rPr lang="de-DE" sz="2000" dirty="0">
                <a:latin typeface="Arial" panose="020B0604020202020204" pitchFamily="34" charset="0"/>
                <a:cs typeface="Arial" panose="020B0604020202020204" pitchFamily="34" charset="0"/>
              </a:rPr>
              <a:t>Vor der Zulassung soll ein Beratungsgespräch beim zuständigen Ausbildungsseminar geführt werden.</a:t>
            </a:r>
          </a:p>
          <a:p>
            <a:pPr marL="342900" indent="-342900">
              <a:buBlip>
                <a:blip r:embed="rId2"/>
              </a:buBlip>
            </a:pPr>
            <a:endParaRPr lang="de-DE" sz="2000" dirty="0">
              <a:latin typeface="Arial" panose="020B0604020202020204" pitchFamily="34" charset="0"/>
              <a:cs typeface="Arial" panose="020B0604020202020204" pitchFamily="34" charset="0"/>
            </a:endParaRPr>
          </a:p>
          <a:p>
            <a:pPr marL="342900" indent="-342900">
              <a:buBlip>
                <a:blip r:embed="rId2"/>
              </a:buBlip>
            </a:pPr>
            <a:r>
              <a:rPr lang="de-DE" sz="2000" dirty="0">
                <a:latin typeface="Arial" panose="020B0604020202020204" pitchFamily="34" charset="0"/>
                <a:cs typeface="Arial" panose="020B0604020202020204" pitchFamily="34" charset="0"/>
              </a:rPr>
              <a:t>Bei den Beratungsgesprächen ist die zuständige Bezirks-vertrauensperson für den schulischen Bereich zugegen. </a:t>
            </a:r>
          </a:p>
          <a:p>
            <a:pPr marL="342900" indent="-342900">
              <a:buBlip>
                <a:blip r:embed="rId2"/>
              </a:buBlip>
            </a:pPr>
            <a:endParaRPr lang="de-DE" sz="2000" dirty="0">
              <a:latin typeface="Arial" panose="020B0604020202020204" pitchFamily="34" charset="0"/>
              <a:cs typeface="Arial" panose="020B0604020202020204" pitchFamily="34" charset="0"/>
            </a:endParaRPr>
          </a:p>
          <a:p>
            <a:pPr marL="342900" indent="-342900">
              <a:buBlip>
                <a:blip r:embed="rId2"/>
              </a:buBlip>
            </a:pPr>
            <a:r>
              <a:rPr lang="de-DE" sz="2000" dirty="0">
                <a:latin typeface="Arial" panose="020B0604020202020204" pitchFamily="34" charset="0"/>
                <a:cs typeface="Arial" panose="020B0604020202020204" pitchFamily="34" charset="0"/>
              </a:rPr>
              <a:t>Der Vorbereitungsdienst in Teilzeit ist möglich. </a:t>
            </a:r>
          </a:p>
        </p:txBody>
      </p:sp>
      <p:sp>
        <p:nvSpPr>
          <p:cNvPr id="8"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474955208"/>
      </p:ext>
    </p:extLst>
  </p:cSld>
  <p:clrMapOvr>
    <a:masterClrMapping/>
  </p:clrMapOvr>
  <p:transition>
    <p:pull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2"/>
          </p:nvPr>
        </p:nvSpPr>
        <p:spPr/>
        <p:txBody>
          <a:bodyPr/>
          <a:lstStyle/>
          <a:p>
            <a:r>
              <a:rPr lang="de-DE"/>
              <a:t>Folie </a:t>
            </a:r>
            <a:fld id="{DBE3298B-EB29-4BE6-B525-8680F4411818}" type="slidenum">
              <a:rPr lang="de-DE" smtClean="0"/>
              <a:pPr/>
              <a:t>29</a:t>
            </a:fld>
            <a:r>
              <a:rPr lang="de-DE"/>
              <a:t>           www.zsl-bw.de</a:t>
            </a:r>
            <a:endParaRPr lang="de-DE" dirty="0"/>
          </a:p>
        </p:txBody>
      </p:sp>
      <p:sp>
        <p:nvSpPr>
          <p:cNvPr id="6" name="Text Box 5"/>
          <p:cNvSpPr txBox="1">
            <a:spLocks noChangeArrowheads="1"/>
          </p:cNvSpPr>
          <p:nvPr/>
        </p:nvSpPr>
        <p:spPr bwMode="auto">
          <a:xfrm>
            <a:off x="935037" y="2852936"/>
            <a:ext cx="702133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DE" altLang="de-DE" sz="2800" dirty="0"/>
              <a:t>Sie haben nun die Möglichkeit, Fragen zu stellen…</a:t>
            </a:r>
          </a:p>
        </p:txBody>
      </p:sp>
      <p:sp>
        <p:nvSpPr>
          <p:cNvPr id="7"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823493051"/>
      </p:ext>
    </p:extLst>
  </p:cSld>
  <p:clrMapOvr>
    <a:masterClrMapping/>
  </p:clrMapOvr>
  <p:transition>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2"/>
          </p:nvPr>
        </p:nvSpPr>
        <p:spPr/>
        <p:txBody>
          <a:bodyPr/>
          <a:lstStyle/>
          <a:p>
            <a:r>
              <a:rPr lang="de-DE"/>
              <a:t>Folie </a:t>
            </a:r>
            <a:fld id="{DBE3298B-EB29-4BE6-B525-8680F4411818}" type="slidenum">
              <a:rPr lang="de-DE" smtClean="0"/>
              <a:pPr/>
              <a:t>3</a:t>
            </a:fld>
            <a:r>
              <a:rPr lang="de-DE"/>
              <a:t>           www.zsl-bw.de</a:t>
            </a:r>
            <a:endParaRPr lang="de-DE" dirty="0"/>
          </a:p>
        </p:txBody>
      </p:sp>
      <p:sp>
        <p:nvSpPr>
          <p:cNvPr id="6" name="Rectangle 17"/>
          <p:cNvSpPr>
            <a:spLocks noChangeArrowheads="1"/>
          </p:cNvSpPr>
          <p:nvPr/>
        </p:nvSpPr>
        <p:spPr bwMode="auto">
          <a:xfrm>
            <a:off x="125068" y="461774"/>
            <a:ext cx="9005602" cy="85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lgn="ctr">
              <a:spcBef>
                <a:spcPts val="240"/>
              </a:spcBef>
              <a:defRPr/>
            </a:pPr>
            <a:r>
              <a:rPr lang="de-DE" altLang="de-DE" b="1" dirty="0"/>
              <a:t>Der Vorbereitungsdienst – </a:t>
            </a:r>
          </a:p>
          <a:p>
            <a:pPr marL="0" indent="0" algn="ctr">
              <a:spcBef>
                <a:spcPts val="240"/>
              </a:spcBef>
              <a:defRPr/>
            </a:pPr>
            <a:r>
              <a:rPr lang="de-DE" altLang="de-DE" b="1" dirty="0"/>
              <a:t>Die Brücke von der Hochschule in die Schulpraxis </a:t>
            </a:r>
          </a:p>
        </p:txBody>
      </p:sp>
      <p:grpSp>
        <p:nvGrpSpPr>
          <p:cNvPr id="7" name="Gruppieren 6"/>
          <p:cNvGrpSpPr/>
          <p:nvPr/>
        </p:nvGrpSpPr>
        <p:grpSpPr>
          <a:xfrm>
            <a:off x="395536" y="1412776"/>
            <a:ext cx="8352928" cy="4513585"/>
            <a:chOff x="319230" y="1069250"/>
            <a:chExt cx="8587252" cy="4873625"/>
          </a:xfrm>
        </p:grpSpPr>
        <p:sp>
          <p:nvSpPr>
            <p:cNvPr id="8" name="Rectangle 5"/>
            <p:cNvSpPr>
              <a:spLocks noChangeArrowheads="1"/>
            </p:cNvSpPr>
            <p:nvPr/>
          </p:nvSpPr>
          <p:spPr bwMode="auto">
            <a:xfrm rot="16200000">
              <a:off x="6037870" y="3072675"/>
              <a:ext cx="4872037" cy="865187"/>
            </a:xfrm>
            <a:prstGeom prst="rect">
              <a:avLst/>
            </a:prstGeom>
            <a:solidFill>
              <a:srgbClr val="CCFFFF"/>
            </a:solidFill>
            <a:ln w="12700">
              <a:solidFill>
                <a:schemeClr val="tx1"/>
              </a:solidFill>
              <a:miter lim="800000"/>
              <a:headEnd/>
              <a:tailEnd/>
            </a:ln>
            <a:effectLst/>
          </p:spPr>
          <p:txBody>
            <a:bodyPr wrap="none" anchor="ctr"/>
            <a:lstStyle/>
            <a:p>
              <a:pPr algn="ctr" eaLnBrk="0" hangingPunct="0">
                <a:spcBef>
                  <a:spcPts val="400"/>
                </a:spcBef>
                <a:buClr>
                  <a:schemeClr val="accent2"/>
                </a:buClr>
                <a:buFont typeface="Monotype Sorts" charset="0"/>
                <a:buNone/>
                <a:defRPr/>
              </a:pPr>
              <a:r>
                <a:rPr kumimoji="1" lang="de-DE" sz="1800" dirty="0">
                  <a:latin typeface="Arial" panose="020B0604020202020204" pitchFamily="34" charset="0"/>
                  <a:ea typeface="ＭＳ Ｐゴシック" charset="0"/>
                  <a:cs typeface="Arial" panose="020B0604020202020204" pitchFamily="34" charset="0"/>
                </a:rPr>
                <a:t>Schuldienst an  </a:t>
              </a:r>
            </a:p>
            <a:p>
              <a:pPr algn="ctr" eaLnBrk="0" hangingPunct="0">
                <a:spcBef>
                  <a:spcPts val="400"/>
                </a:spcBef>
                <a:buClr>
                  <a:schemeClr val="accent2"/>
                </a:buClr>
                <a:buFont typeface="Monotype Sorts" charset="0"/>
                <a:buNone/>
                <a:defRPr/>
              </a:pPr>
              <a:r>
                <a:rPr kumimoji="1" lang="de-DE" sz="1800" dirty="0">
                  <a:latin typeface="Arial" panose="020B0604020202020204" pitchFamily="34" charset="0"/>
                  <a:ea typeface="ＭＳ Ｐゴシック" charset="0"/>
                  <a:cs typeface="Arial" panose="020B0604020202020204" pitchFamily="34" charset="0"/>
                </a:rPr>
                <a:t>Werkreal-, Haupt-, Real- und </a:t>
              </a:r>
            </a:p>
            <a:p>
              <a:pPr algn="ctr" eaLnBrk="0" hangingPunct="0">
                <a:buClr>
                  <a:schemeClr val="accent2"/>
                </a:buClr>
                <a:buFont typeface="Monotype Sorts" charset="0"/>
                <a:buNone/>
                <a:defRPr/>
              </a:pPr>
              <a:r>
                <a:rPr kumimoji="1" lang="de-DE" sz="1800" dirty="0">
                  <a:latin typeface="Arial" panose="020B0604020202020204" pitchFamily="34" charset="0"/>
                  <a:ea typeface="ＭＳ Ｐゴシック" charset="0"/>
                  <a:cs typeface="Arial" panose="020B0604020202020204" pitchFamily="34" charset="0"/>
                </a:rPr>
                <a:t>Gemeinschaftsschulen</a:t>
              </a:r>
            </a:p>
          </p:txBody>
        </p:sp>
        <p:grpSp>
          <p:nvGrpSpPr>
            <p:cNvPr id="9" name="Group 9"/>
            <p:cNvGrpSpPr>
              <a:grpSpLocks/>
            </p:cNvGrpSpPr>
            <p:nvPr/>
          </p:nvGrpSpPr>
          <p:grpSpPr bwMode="auto">
            <a:xfrm>
              <a:off x="319230" y="1070838"/>
              <a:ext cx="2498725" cy="4872037"/>
              <a:chOff x="510" y="2201"/>
              <a:chExt cx="1801" cy="1567"/>
            </a:xfrm>
            <a:solidFill>
              <a:srgbClr val="FFFF99"/>
            </a:solidFill>
          </p:grpSpPr>
          <p:sp>
            <p:nvSpPr>
              <p:cNvPr id="14" name="Rectangle 10"/>
              <p:cNvSpPr>
                <a:spLocks noChangeArrowheads="1"/>
              </p:cNvSpPr>
              <p:nvPr/>
            </p:nvSpPr>
            <p:spPr bwMode="auto">
              <a:xfrm>
                <a:off x="510" y="2201"/>
                <a:ext cx="1506" cy="1567"/>
              </a:xfrm>
              <a:prstGeom prst="rect">
                <a:avLst/>
              </a:prstGeom>
              <a:grp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ts val="600"/>
                  </a:spcBef>
                  <a:spcAft>
                    <a:spcPts val="600"/>
                  </a:spcAft>
                  <a:buClr>
                    <a:schemeClr val="accent2"/>
                  </a:buClr>
                  <a:buFont typeface="Monotype Sorts" charset="2"/>
                  <a:buNone/>
                  <a:defRPr/>
                </a:pPr>
                <a:r>
                  <a:rPr kumimoji="1" lang="de-DE" altLang="de-DE" sz="1800" b="1" dirty="0">
                    <a:cs typeface="Arial" panose="020B0604020202020204" pitchFamily="34" charset="0"/>
                  </a:rPr>
                  <a:t>Studium Lehramt</a:t>
                </a:r>
                <a:br>
                  <a:rPr kumimoji="1" lang="de-DE" altLang="de-DE" sz="1800" dirty="0">
                    <a:cs typeface="Arial" panose="020B0604020202020204" pitchFamily="34" charset="0"/>
                  </a:rPr>
                </a:br>
                <a:endParaRPr kumimoji="1" lang="de-DE" altLang="de-DE" sz="1800" dirty="0">
                  <a:cs typeface="Arial" panose="020B0604020202020204" pitchFamily="34" charset="0"/>
                </a:endParaRPr>
              </a:p>
              <a:p>
                <a:pPr algn="ctr">
                  <a:spcBef>
                    <a:spcPts val="600"/>
                  </a:spcBef>
                  <a:spcAft>
                    <a:spcPts val="600"/>
                  </a:spcAft>
                  <a:buClr>
                    <a:schemeClr val="accent2"/>
                  </a:buClr>
                  <a:buFont typeface="Monotype Sorts" charset="2"/>
                  <a:buNone/>
                  <a:defRPr/>
                </a:pPr>
                <a:r>
                  <a:rPr kumimoji="1" lang="de-DE" altLang="de-DE" sz="1400" dirty="0">
                    <a:cs typeface="Arial" panose="020B0604020202020204" pitchFamily="34" charset="0"/>
                  </a:rPr>
                  <a:t>Nach PO 2011 oder </a:t>
                </a:r>
              </a:p>
              <a:p>
                <a:pPr algn="ctr">
                  <a:spcBef>
                    <a:spcPts val="600"/>
                  </a:spcBef>
                  <a:spcAft>
                    <a:spcPts val="600"/>
                  </a:spcAft>
                  <a:buClr>
                    <a:schemeClr val="accent2"/>
                  </a:buClr>
                  <a:buFont typeface="Monotype Sorts" charset="2"/>
                  <a:buNone/>
                  <a:defRPr/>
                </a:pPr>
                <a:r>
                  <a:rPr kumimoji="1" lang="de-DE" altLang="de-DE" sz="1400" dirty="0">
                    <a:cs typeface="Arial" panose="020B0604020202020204" pitchFamily="34" charset="0"/>
                  </a:rPr>
                  <a:t>Bachelor/ Master Sek I </a:t>
                </a:r>
              </a:p>
              <a:p>
                <a:pPr algn="ctr">
                  <a:spcBef>
                    <a:spcPts val="600"/>
                  </a:spcBef>
                  <a:spcAft>
                    <a:spcPts val="600"/>
                  </a:spcAft>
                  <a:buClr>
                    <a:schemeClr val="accent2"/>
                  </a:buClr>
                  <a:buFont typeface="Monotype Sorts" charset="2"/>
                  <a:buNone/>
                  <a:defRPr/>
                </a:pPr>
                <a:r>
                  <a:rPr kumimoji="1" lang="de-DE" altLang="de-DE" sz="1400" dirty="0">
                    <a:cs typeface="Arial" panose="020B0604020202020204" pitchFamily="34" charset="0"/>
                  </a:rPr>
                  <a:t>nach PO 2015</a:t>
                </a:r>
                <a:br>
                  <a:rPr kumimoji="1" lang="de-DE" altLang="de-DE" sz="1800" dirty="0">
                    <a:cs typeface="Arial" panose="020B0604020202020204" pitchFamily="34" charset="0"/>
                  </a:rPr>
                </a:br>
                <a:endParaRPr kumimoji="1" lang="de-DE" altLang="de-DE" sz="1600" dirty="0">
                  <a:cs typeface="Arial" panose="020B0604020202020204" pitchFamily="34" charset="0"/>
                </a:endParaRPr>
              </a:p>
              <a:p>
                <a:pPr algn="ctr">
                  <a:buClr>
                    <a:schemeClr val="accent2"/>
                  </a:buClr>
                  <a:buFont typeface="Monotype Sorts" charset="2"/>
                  <a:buNone/>
                  <a:defRPr/>
                </a:pPr>
                <a:r>
                  <a:rPr kumimoji="1" lang="de-DE" altLang="de-DE" sz="1800" dirty="0">
                    <a:cs typeface="Arial" panose="020B0604020202020204" pitchFamily="34" charset="0"/>
                  </a:rPr>
                  <a:t>Pädagogische</a:t>
                </a:r>
                <a:br>
                  <a:rPr kumimoji="1" lang="de-DE" altLang="de-DE" sz="1800" dirty="0">
                    <a:cs typeface="Arial" panose="020B0604020202020204" pitchFamily="34" charset="0"/>
                  </a:rPr>
                </a:br>
                <a:r>
                  <a:rPr kumimoji="1" lang="de-DE" altLang="de-DE" sz="1800" dirty="0">
                    <a:cs typeface="Arial" panose="020B0604020202020204" pitchFamily="34" charset="0"/>
                  </a:rPr>
                  <a:t>Hochschulen</a:t>
                </a:r>
                <a:br>
                  <a:rPr kumimoji="1" lang="de-DE" altLang="de-DE" sz="1800" dirty="0">
                    <a:cs typeface="Arial" panose="020B0604020202020204" pitchFamily="34" charset="0"/>
                  </a:rPr>
                </a:br>
                <a:r>
                  <a:rPr kumimoji="1" lang="de-DE" altLang="de-DE" sz="1400" b="1" dirty="0">
                    <a:solidFill>
                      <a:schemeClr val="accent2"/>
                    </a:solidFill>
                    <a:cs typeface="Arial" panose="020B0604020202020204" pitchFamily="34" charset="0"/>
                  </a:rPr>
                  <a:t> </a:t>
                </a:r>
                <a:r>
                  <a:rPr kumimoji="1" lang="de-DE" altLang="de-DE" sz="1600" b="1" dirty="0">
                    <a:solidFill>
                      <a:schemeClr val="accent3">
                        <a:lumMod val="25000"/>
                      </a:schemeClr>
                    </a:solidFill>
                    <a:cs typeface="Arial" panose="020B0604020202020204" pitchFamily="34" charset="0"/>
                  </a:rPr>
                  <a:t>Freiburg</a:t>
                </a:r>
              </a:p>
              <a:p>
                <a:pPr algn="ctr">
                  <a:buClr>
                    <a:schemeClr val="accent2"/>
                  </a:buClr>
                  <a:buFont typeface="Monotype Sorts" charset="2"/>
                  <a:buNone/>
                  <a:defRPr/>
                </a:pPr>
                <a:r>
                  <a:rPr kumimoji="1" lang="de-DE" altLang="de-DE" sz="1600" b="1" dirty="0">
                    <a:solidFill>
                      <a:schemeClr val="accent3">
                        <a:lumMod val="25000"/>
                      </a:schemeClr>
                    </a:solidFill>
                    <a:cs typeface="Arial" panose="020B0604020202020204" pitchFamily="34" charset="0"/>
                  </a:rPr>
                  <a:t>Heidelberg</a:t>
                </a:r>
              </a:p>
              <a:p>
                <a:pPr algn="ctr">
                  <a:spcBef>
                    <a:spcPct val="20000"/>
                  </a:spcBef>
                  <a:buClr>
                    <a:schemeClr val="tx1"/>
                  </a:buClr>
                  <a:defRPr/>
                </a:pPr>
                <a:r>
                  <a:rPr kumimoji="1" lang="de-DE" altLang="de-DE" sz="1600" b="1" dirty="0">
                    <a:solidFill>
                      <a:schemeClr val="accent3">
                        <a:lumMod val="25000"/>
                      </a:schemeClr>
                    </a:solidFill>
                    <a:cs typeface="Arial" panose="020B0604020202020204" pitchFamily="34" charset="0"/>
                  </a:rPr>
                  <a:t> Karlsruhe</a:t>
                </a:r>
              </a:p>
              <a:p>
                <a:pPr algn="ctr">
                  <a:spcBef>
                    <a:spcPct val="20000"/>
                  </a:spcBef>
                  <a:buClr>
                    <a:schemeClr val="tx1"/>
                  </a:buClr>
                  <a:defRPr/>
                </a:pPr>
                <a:r>
                  <a:rPr kumimoji="1" lang="de-DE" altLang="de-DE" sz="1600" b="1" dirty="0">
                    <a:solidFill>
                      <a:schemeClr val="accent3">
                        <a:lumMod val="25000"/>
                      </a:schemeClr>
                    </a:solidFill>
                    <a:cs typeface="Arial" panose="020B0604020202020204" pitchFamily="34" charset="0"/>
                  </a:rPr>
                  <a:t> Ludwigsburg </a:t>
                </a:r>
              </a:p>
              <a:p>
                <a:pPr algn="ctr">
                  <a:spcBef>
                    <a:spcPct val="20000"/>
                  </a:spcBef>
                  <a:buClr>
                    <a:schemeClr val="tx1"/>
                  </a:buClr>
                  <a:defRPr/>
                </a:pPr>
                <a:r>
                  <a:rPr kumimoji="1" lang="de-DE" altLang="de-DE" sz="1600" b="1" dirty="0">
                    <a:solidFill>
                      <a:schemeClr val="accent3">
                        <a:lumMod val="25000"/>
                      </a:schemeClr>
                    </a:solidFill>
                    <a:cs typeface="Arial" panose="020B0604020202020204" pitchFamily="34" charset="0"/>
                  </a:rPr>
                  <a:t> Schw. Gmünd</a:t>
                </a:r>
              </a:p>
              <a:p>
                <a:pPr algn="ctr">
                  <a:spcBef>
                    <a:spcPct val="20000"/>
                  </a:spcBef>
                  <a:buClr>
                    <a:schemeClr val="tx1"/>
                  </a:buClr>
                  <a:defRPr/>
                </a:pPr>
                <a:r>
                  <a:rPr kumimoji="1" lang="de-DE" altLang="de-DE" sz="1600" b="1" dirty="0">
                    <a:solidFill>
                      <a:schemeClr val="accent3">
                        <a:lumMod val="25000"/>
                      </a:schemeClr>
                    </a:solidFill>
                    <a:cs typeface="Arial" panose="020B0604020202020204" pitchFamily="34" charset="0"/>
                  </a:rPr>
                  <a:t>Weingarten</a:t>
                </a:r>
              </a:p>
            </p:txBody>
          </p:sp>
          <p:sp>
            <p:nvSpPr>
              <p:cNvPr id="15" name="Rectangle 11"/>
              <p:cNvSpPr>
                <a:spLocks noChangeArrowheads="1"/>
              </p:cNvSpPr>
              <p:nvPr/>
            </p:nvSpPr>
            <p:spPr bwMode="auto">
              <a:xfrm rot="-5400000">
                <a:off x="1404" y="2861"/>
                <a:ext cx="1566" cy="248"/>
              </a:xfrm>
              <a:prstGeom prst="rect">
                <a:avLst/>
              </a:prstGeom>
              <a:grp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lgn="ctr" eaLnBrk="0" hangingPunct="0">
                  <a:spcBef>
                    <a:spcPct val="20000"/>
                  </a:spcBef>
                  <a:buClr>
                    <a:schemeClr val="accent2"/>
                  </a:buClr>
                  <a:buFont typeface="Monotype Sorts" charset="0"/>
                  <a:buNone/>
                  <a:defRPr/>
                </a:pPr>
                <a:r>
                  <a:rPr kumimoji="1" lang="de-DE" sz="1800" b="1" dirty="0">
                    <a:latin typeface="Arial" panose="020B0604020202020204" pitchFamily="34" charset="0"/>
                    <a:ea typeface="ＭＳ Ｐゴシック" charset="0"/>
                    <a:cs typeface="Arial" panose="020B0604020202020204" pitchFamily="34" charset="0"/>
                  </a:rPr>
                  <a:t>I. Staatsprüfung oder Masterabschluss</a:t>
                </a:r>
              </a:p>
            </p:txBody>
          </p:sp>
        </p:grpSp>
        <p:sp>
          <p:nvSpPr>
            <p:cNvPr id="10" name="Rectangle 14"/>
            <p:cNvSpPr>
              <a:spLocks noChangeArrowheads="1"/>
            </p:cNvSpPr>
            <p:nvPr/>
          </p:nvSpPr>
          <p:spPr bwMode="auto">
            <a:xfrm rot="16200000">
              <a:off x="4730100" y="3340169"/>
              <a:ext cx="4868862" cy="330200"/>
            </a:xfrm>
            <a:prstGeom prst="rect">
              <a:avLst/>
            </a:prstGeom>
            <a:solidFill>
              <a:srgbClr val="99FF99"/>
            </a:solidFill>
            <a:ln w="12700">
              <a:solidFill>
                <a:schemeClr val="tx1"/>
              </a:solidFill>
              <a:miter lim="800000"/>
              <a:headEnd/>
              <a:tailEnd/>
            </a:ln>
            <a:effectLst/>
          </p:spPr>
          <p:txBody>
            <a:bodyPr wrap="none" anchor="ctr"/>
            <a:lstStyle/>
            <a:p>
              <a:pPr algn="ctr" eaLnBrk="0" hangingPunct="0">
                <a:spcBef>
                  <a:spcPct val="20000"/>
                </a:spcBef>
                <a:buClr>
                  <a:schemeClr val="accent2"/>
                </a:buClr>
                <a:buFont typeface="Monotype Sorts" charset="0"/>
                <a:buNone/>
                <a:defRPr/>
              </a:pPr>
              <a:r>
                <a:rPr kumimoji="1" lang="de-DE" sz="2000" b="1" dirty="0">
                  <a:latin typeface="Arial" panose="020B0604020202020204" pitchFamily="34" charset="0"/>
                  <a:ea typeface="ＭＳ Ｐゴシック" charset="0"/>
                  <a:cs typeface="Arial" panose="020B0604020202020204" pitchFamily="34" charset="0"/>
                </a:rPr>
                <a:t>Abschließende Staatsprüfung</a:t>
              </a:r>
            </a:p>
          </p:txBody>
        </p:sp>
        <p:sp>
          <p:nvSpPr>
            <p:cNvPr id="11" name="Rectangle 15"/>
            <p:cNvSpPr>
              <a:spLocks noChangeArrowheads="1"/>
            </p:cNvSpPr>
            <p:nvPr/>
          </p:nvSpPr>
          <p:spPr bwMode="auto">
            <a:xfrm>
              <a:off x="3373580" y="1074013"/>
              <a:ext cx="3455987" cy="4868862"/>
            </a:xfrm>
            <a:prstGeom prst="rect">
              <a:avLst/>
            </a:prstGeom>
            <a:solidFill>
              <a:srgbClr val="99FF99"/>
            </a:solidFill>
            <a:ln w="12700">
              <a:solidFill>
                <a:schemeClr val="tx1"/>
              </a:solidFill>
              <a:miter lim="800000"/>
              <a:headEnd/>
              <a:tailEnd/>
            </a:ln>
            <a:effec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buClr>
                  <a:schemeClr val="accent2"/>
                </a:buClr>
                <a:defRPr/>
              </a:pPr>
              <a:r>
                <a:rPr kumimoji="1" lang="de-DE" altLang="de-DE" sz="1600" b="1" dirty="0">
                  <a:cs typeface="Arial" panose="020B0604020202020204" pitchFamily="34" charset="0"/>
                </a:rPr>
                <a:t>Vorbereitungsdienst 18 Monate</a:t>
              </a:r>
            </a:p>
            <a:p>
              <a:pPr algn="ctr">
                <a:spcBef>
                  <a:spcPts val="1200"/>
                </a:spcBef>
                <a:buClr>
                  <a:schemeClr val="accent2"/>
                </a:buClr>
                <a:defRPr/>
              </a:pPr>
              <a:br>
                <a:rPr kumimoji="1" lang="de-DE" altLang="de-DE" sz="1600" dirty="0">
                  <a:cs typeface="Arial" panose="020B0604020202020204" pitchFamily="34" charset="0"/>
                </a:rPr>
              </a:br>
              <a:endParaRPr kumimoji="1" lang="de-DE" altLang="de-DE" sz="1600" dirty="0">
                <a:cs typeface="Arial" panose="020B0604020202020204" pitchFamily="34" charset="0"/>
              </a:endParaRPr>
            </a:p>
            <a:p>
              <a:pPr algn="ctr">
                <a:buClr>
                  <a:schemeClr val="accent2"/>
                </a:buClr>
                <a:buFont typeface="Monotype Sorts" charset="2"/>
                <a:buNone/>
                <a:defRPr/>
              </a:pPr>
              <a:r>
                <a:rPr kumimoji="1" lang="de-DE" altLang="de-DE" sz="1600" dirty="0">
                  <a:cs typeface="Arial" panose="020B0604020202020204" pitchFamily="34" charset="0"/>
                </a:rPr>
                <a:t>4 Seminare Lehramt Sek I </a:t>
              </a:r>
            </a:p>
            <a:p>
              <a:pPr algn="ctr">
                <a:buClr>
                  <a:schemeClr val="accent2"/>
                </a:buClr>
                <a:buFont typeface="Monotype Sorts" charset="2"/>
                <a:buNone/>
                <a:defRPr/>
              </a:pPr>
              <a:r>
                <a:rPr kumimoji="1" lang="de-DE" altLang="de-DE" sz="1600" b="1" dirty="0">
                  <a:solidFill>
                    <a:schemeClr val="accent3">
                      <a:lumMod val="25000"/>
                    </a:schemeClr>
                  </a:solidFill>
                  <a:cs typeface="Arial" panose="020B0604020202020204" pitchFamily="34" charset="0"/>
                </a:rPr>
                <a:t>Freiburg, Ludwigsburg,</a:t>
              </a:r>
              <a:br>
                <a:rPr kumimoji="1" lang="de-DE" altLang="de-DE" sz="1600" b="1" dirty="0">
                  <a:solidFill>
                    <a:schemeClr val="accent3">
                      <a:lumMod val="25000"/>
                    </a:schemeClr>
                  </a:solidFill>
                  <a:cs typeface="Arial" panose="020B0604020202020204" pitchFamily="34" charset="0"/>
                </a:rPr>
              </a:br>
              <a:r>
                <a:rPr kumimoji="1" lang="de-DE" altLang="de-DE" sz="1600" b="1" dirty="0">
                  <a:solidFill>
                    <a:schemeClr val="accent3">
                      <a:lumMod val="25000"/>
                    </a:schemeClr>
                  </a:solidFill>
                  <a:cs typeface="Arial" panose="020B0604020202020204" pitchFamily="34" charset="0"/>
                </a:rPr>
                <a:t>Karlsruhe, Reutlingen</a:t>
              </a:r>
            </a:p>
            <a:p>
              <a:pPr algn="ctr">
                <a:buClr>
                  <a:schemeClr val="accent2"/>
                </a:buClr>
                <a:buFont typeface="Monotype Sorts" charset="2"/>
                <a:buNone/>
                <a:defRPr/>
              </a:pPr>
              <a:r>
                <a:rPr kumimoji="1" lang="de-DE" altLang="de-DE" sz="1600" b="1" dirty="0">
                  <a:solidFill>
                    <a:schemeClr val="accent2"/>
                  </a:solidFill>
                  <a:cs typeface="Arial" panose="020B0604020202020204" pitchFamily="34" charset="0"/>
                </a:rPr>
                <a:t> </a:t>
              </a:r>
              <a:br>
                <a:rPr kumimoji="1" lang="de-DE" altLang="de-DE" sz="1600" b="1" dirty="0">
                  <a:solidFill>
                    <a:schemeClr val="accent2"/>
                  </a:solidFill>
                  <a:cs typeface="Arial" panose="020B0604020202020204" pitchFamily="34" charset="0"/>
                </a:rPr>
              </a:br>
              <a:r>
                <a:rPr kumimoji="1" lang="de-DE" altLang="de-DE" sz="1600" dirty="0">
                  <a:cs typeface="Arial" panose="020B0604020202020204" pitchFamily="34" charset="0"/>
                </a:rPr>
                <a:t>4</a:t>
              </a:r>
              <a:r>
                <a:rPr kumimoji="1" lang="de-DE" altLang="de-DE" sz="1600" b="1" dirty="0">
                  <a:solidFill>
                    <a:schemeClr val="accent2"/>
                  </a:solidFill>
                  <a:cs typeface="Arial" panose="020B0604020202020204" pitchFamily="34" charset="0"/>
                </a:rPr>
                <a:t> </a:t>
              </a:r>
              <a:r>
                <a:rPr kumimoji="1" lang="de-DE" altLang="de-DE" sz="1600" dirty="0">
                  <a:cs typeface="Arial" panose="020B0604020202020204" pitchFamily="34" charset="0"/>
                </a:rPr>
                <a:t>Seminare Lehramt Grundschule </a:t>
              </a:r>
              <a:br>
                <a:rPr kumimoji="1" lang="de-DE" altLang="de-DE" sz="1600" dirty="0">
                  <a:cs typeface="Arial" panose="020B0604020202020204" pitchFamily="34" charset="0"/>
                </a:rPr>
              </a:br>
              <a:r>
                <a:rPr kumimoji="1" lang="de-DE" altLang="de-DE" sz="1600" u="sng" dirty="0">
                  <a:cs typeface="Arial" panose="020B0604020202020204" pitchFamily="34" charset="0"/>
                </a:rPr>
                <a:t>und</a:t>
              </a:r>
              <a:r>
                <a:rPr kumimoji="1" lang="de-DE" altLang="de-DE" sz="1600" dirty="0">
                  <a:cs typeface="Arial" panose="020B0604020202020204" pitchFamily="34" charset="0"/>
                </a:rPr>
                <a:t> Sek I</a:t>
              </a:r>
            </a:p>
            <a:p>
              <a:pPr algn="ctr">
                <a:buClr>
                  <a:schemeClr val="accent2"/>
                </a:buClr>
                <a:buFont typeface="Monotype Sorts" charset="2"/>
                <a:buNone/>
                <a:defRPr/>
              </a:pPr>
              <a:r>
                <a:rPr kumimoji="1" lang="de-DE" altLang="de-DE" sz="1600" b="1" dirty="0">
                  <a:solidFill>
                    <a:schemeClr val="accent3">
                      <a:lumMod val="25000"/>
                    </a:schemeClr>
                  </a:solidFill>
                  <a:cs typeface="Arial" panose="020B0604020202020204" pitchFamily="34" charset="0"/>
                </a:rPr>
                <a:t>Mannheim, Rottweil, </a:t>
              </a:r>
            </a:p>
            <a:p>
              <a:pPr algn="ctr">
                <a:buClr>
                  <a:schemeClr val="accent2"/>
                </a:buClr>
                <a:buFont typeface="Monotype Sorts" charset="2"/>
                <a:buNone/>
                <a:defRPr/>
              </a:pPr>
              <a:r>
                <a:rPr kumimoji="1" lang="de-DE" altLang="de-DE" sz="1600" b="1" dirty="0">
                  <a:solidFill>
                    <a:schemeClr val="accent3">
                      <a:lumMod val="25000"/>
                    </a:schemeClr>
                  </a:solidFill>
                  <a:cs typeface="Arial" panose="020B0604020202020204" pitchFamily="34" charset="0"/>
                </a:rPr>
                <a:t>Schwäbisch Gmünd, </a:t>
              </a:r>
            </a:p>
            <a:p>
              <a:pPr algn="ctr">
                <a:buClr>
                  <a:schemeClr val="accent2"/>
                </a:buClr>
                <a:buFont typeface="Monotype Sorts" charset="2"/>
                <a:buNone/>
                <a:defRPr/>
              </a:pPr>
              <a:r>
                <a:rPr kumimoji="1" lang="de-DE" altLang="de-DE" sz="1600" b="1" dirty="0">
                  <a:solidFill>
                    <a:schemeClr val="accent3">
                      <a:lumMod val="25000"/>
                    </a:schemeClr>
                  </a:solidFill>
                  <a:cs typeface="Arial" panose="020B0604020202020204" pitchFamily="34" charset="0"/>
                </a:rPr>
                <a:t>Weingarten</a:t>
              </a:r>
              <a:br>
                <a:rPr kumimoji="1" lang="de-DE" altLang="de-DE" sz="1800" dirty="0">
                  <a:cs typeface="Arial" panose="020B0604020202020204" pitchFamily="34" charset="0"/>
                </a:rPr>
              </a:br>
              <a:endParaRPr kumimoji="1" lang="de-DE" altLang="de-DE" sz="1400" b="1" dirty="0">
                <a:cs typeface="Arial" panose="020B0604020202020204" pitchFamily="34" charset="0"/>
              </a:endParaRPr>
            </a:p>
          </p:txBody>
        </p:sp>
        <p:sp>
          <p:nvSpPr>
            <p:cNvPr id="12" name="AutoShape 16"/>
            <p:cNvSpPr>
              <a:spLocks noChangeArrowheads="1"/>
            </p:cNvSpPr>
            <p:nvPr/>
          </p:nvSpPr>
          <p:spPr bwMode="auto">
            <a:xfrm>
              <a:off x="2867108" y="3169511"/>
              <a:ext cx="454025" cy="671513"/>
            </a:xfrm>
            <a:custGeom>
              <a:avLst/>
              <a:gdLst>
                <a:gd name="T0" fmla="*/ 150450411 w 21600"/>
                <a:gd name="T1" fmla="*/ 0 h 21600"/>
                <a:gd name="T2" fmla="*/ 0 w 21600"/>
                <a:gd name="T3" fmla="*/ 324508751 h 21600"/>
                <a:gd name="T4" fmla="*/ 150450411 w 21600"/>
                <a:gd name="T5" fmla="*/ 649016537 h 21600"/>
                <a:gd name="T6" fmla="*/ 200600394 w 21600"/>
                <a:gd name="T7" fmla="*/ 32450875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de-DE"/>
            </a:p>
          </p:txBody>
        </p:sp>
        <p:sp>
          <p:nvSpPr>
            <p:cNvPr id="13" name="AutoShape 18"/>
            <p:cNvSpPr>
              <a:spLocks noChangeArrowheads="1"/>
            </p:cNvSpPr>
            <p:nvPr/>
          </p:nvSpPr>
          <p:spPr bwMode="auto">
            <a:xfrm>
              <a:off x="7482375" y="3169512"/>
              <a:ext cx="454025" cy="671512"/>
            </a:xfrm>
            <a:custGeom>
              <a:avLst/>
              <a:gdLst>
                <a:gd name="T0" fmla="*/ 150450411 w 21600"/>
                <a:gd name="T1" fmla="*/ 0 h 21600"/>
                <a:gd name="T2" fmla="*/ 0 w 21600"/>
                <a:gd name="T3" fmla="*/ 324507801 h 21600"/>
                <a:gd name="T4" fmla="*/ 150450411 w 21600"/>
                <a:gd name="T5" fmla="*/ 649014607 h 21600"/>
                <a:gd name="T6" fmla="*/ 200600394 w 21600"/>
                <a:gd name="T7" fmla="*/ 32450780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de-DE"/>
            </a:p>
          </p:txBody>
        </p:sp>
      </p:grpSp>
      <p:sp>
        <p:nvSpPr>
          <p:cNvPr id="16"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3138874281"/>
      </p:ext>
    </p:extLst>
  </p:cSld>
  <p:clrMapOvr>
    <a:masterClrMapping/>
  </p:clrMapOvr>
  <p:transition>
    <p:pull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7853F-DA62-4E76-A3EF-A85F81D86F94}"/>
              </a:ext>
            </a:extLst>
          </p:cNvPr>
          <p:cNvSpPr>
            <a:spLocks noGrp="1"/>
          </p:cNvSpPr>
          <p:nvPr>
            <p:ph type="ctrTitle"/>
          </p:nvPr>
        </p:nvSpPr>
        <p:spPr>
          <a:xfrm>
            <a:off x="685800" y="2132706"/>
            <a:ext cx="7772400" cy="3456534"/>
          </a:xfrm>
        </p:spPr>
        <p:txBody>
          <a:bodyPr/>
          <a:lstStyle/>
          <a:p>
            <a:r>
              <a:rPr lang="de-DE" dirty="0"/>
              <a:t>Zentrum für Schulqualität und Lehrerbildung</a:t>
            </a:r>
            <a:br>
              <a:rPr lang="de-DE" dirty="0"/>
            </a:br>
            <a:r>
              <a:rPr lang="de-DE" dirty="0"/>
              <a:t>Heilbronner Straße 314</a:t>
            </a:r>
            <a:br>
              <a:rPr lang="de-DE" dirty="0"/>
            </a:br>
            <a:r>
              <a:rPr lang="de-DE" dirty="0"/>
              <a:t>70469 Stuttgart</a:t>
            </a:r>
            <a:br>
              <a:rPr lang="de-DE" dirty="0"/>
            </a:br>
            <a:r>
              <a:rPr lang="de-DE" dirty="0"/>
              <a:t>Telefon: 0711/21859-0</a:t>
            </a:r>
            <a:br>
              <a:rPr lang="de-DE" dirty="0"/>
            </a:br>
            <a:r>
              <a:rPr lang="de-DE" dirty="0"/>
              <a:t>E-Mail: poststelle@zsl.kv.bwl.de</a:t>
            </a:r>
            <a:br>
              <a:rPr lang="de-DE" dirty="0"/>
            </a:br>
            <a:br>
              <a:rPr lang="de-DE" dirty="0"/>
            </a:br>
            <a:r>
              <a:rPr lang="de-DE" dirty="0"/>
              <a:t>www.zsl-bw.de</a:t>
            </a:r>
            <a:br>
              <a:rPr lang="de-DE" dirty="0"/>
            </a:br>
            <a:r>
              <a:rPr lang="de-DE" dirty="0"/>
              <a:t>www.starke-basis-bw.de</a:t>
            </a:r>
            <a:br>
              <a:rPr lang="de-DE" dirty="0"/>
            </a:br>
            <a:r>
              <a:rPr lang="de-DE" dirty="0"/>
              <a:t>www.zsl-bw.de/lernen+ueberall</a:t>
            </a:r>
            <a:br>
              <a:rPr lang="de-DE" dirty="0"/>
            </a:br>
            <a:r>
              <a:rPr lang="de-DE" dirty="0"/>
              <a:t>www.lfb.kultus-bw.de</a:t>
            </a:r>
            <a:br>
              <a:rPr lang="de-DE" dirty="0"/>
            </a:br>
            <a:r>
              <a:rPr lang="de-DE" dirty="0"/>
              <a:t>www.lehrerfortbildung-bw.de</a:t>
            </a:r>
            <a:br>
              <a:rPr lang="de-DE" dirty="0"/>
            </a:br>
            <a:r>
              <a:rPr lang="de-DE" dirty="0"/>
              <a:t>www.bildungsplaene-bw.de</a:t>
            </a:r>
            <a:br>
              <a:rPr lang="de-DE" dirty="0"/>
            </a:br>
            <a:r>
              <a:rPr lang="de-DE" dirty="0"/>
              <a:t>www.wirlernen40bw.zsl-bw.de</a:t>
            </a:r>
          </a:p>
        </p:txBody>
      </p:sp>
    </p:spTree>
    <p:extLst>
      <p:ext uri="{BB962C8B-B14F-4D97-AF65-F5344CB8AC3E}">
        <p14:creationId xmlns:p14="http://schemas.microsoft.com/office/powerpoint/2010/main" val="1939839477"/>
      </p:ext>
    </p:extLst>
  </p:cSld>
  <p:clrMapOvr>
    <a:masterClrMapping/>
  </p:clrMapOvr>
  <p:transition>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2"/>
          </p:nvPr>
        </p:nvSpPr>
        <p:spPr/>
        <p:txBody>
          <a:bodyPr/>
          <a:lstStyle/>
          <a:p>
            <a:r>
              <a:rPr lang="de-DE"/>
              <a:t>Folie </a:t>
            </a:r>
            <a:fld id="{DBE3298B-EB29-4BE6-B525-8680F4411818}" type="slidenum">
              <a:rPr lang="de-DE" smtClean="0"/>
              <a:pPr/>
              <a:t>4</a:t>
            </a:fld>
            <a:r>
              <a:rPr lang="de-DE"/>
              <a:t>           www.zsl-bw.de</a:t>
            </a:r>
            <a:endParaRPr lang="de-DE" dirty="0"/>
          </a:p>
        </p:txBody>
      </p:sp>
      <p:sp>
        <p:nvSpPr>
          <p:cNvPr id="6" name="Rectangle 17"/>
          <p:cNvSpPr>
            <a:spLocks noChangeArrowheads="1"/>
          </p:cNvSpPr>
          <p:nvPr/>
        </p:nvSpPr>
        <p:spPr bwMode="auto">
          <a:xfrm>
            <a:off x="69199" y="548680"/>
            <a:ext cx="90056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DE" altLang="de-DE" b="1" dirty="0"/>
              <a:t>Seminarstandorte</a:t>
            </a:r>
          </a:p>
        </p:txBody>
      </p:sp>
      <p:sp>
        <p:nvSpPr>
          <p:cNvPr id="7" name="Rechteck 6">
            <a:extLst>
              <a:ext uri="{FF2B5EF4-FFF2-40B4-BE49-F238E27FC236}">
                <a16:creationId xmlns:a16="http://schemas.microsoft.com/office/drawing/2014/main" id="{9561EFE8-264E-0449-8916-956F374C494D}"/>
              </a:ext>
            </a:extLst>
          </p:cNvPr>
          <p:cNvSpPr/>
          <p:nvPr/>
        </p:nvSpPr>
        <p:spPr>
          <a:xfrm>
            <a:off x="971600" y="1484784"/>
            <a:ext cx="3168352" cy="172819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highlight>
                <a:srgbClr val="FFFF00"/>
              </a:highlight>
            </a:endParaRPr>
          </a:p>
        </p:txBody>
      </p:sp>
      <p:sp>
        <p:nvSpPr>
          <p:cNvPr id="8" name="Rechteck 7">
            <a:extLst>
              <a:ext uri="{FF2B5EF4-FFF2-40B4-BE49-F238E27FC236}">
                <a16:creationId xmlns:a16="http://schemas.microsoft.com/office/drawing/2014/main" id="{0CE70D35-58C9-E14E-BDC7-5D595BE0A0A1}"/>
              </a:ext>
            </a:extLst>
          </p:cNvPr>
          <p:cNvSpPr/>
          <p:nvPr/>
        </p:nvSpPr>
        <p:spPr>
          <a:xfrm>
            <a:off x="4788024" y="1484783"/>
            <a:ext cx="3168352" cy="1728192"/>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latin typeface="Arial" panose="020B0604020202020204" pitchFamily="34" charset="0"/>
                <a:cs typeface="Arial" panose="020B0604020202020204" pitchFamily="34" charset="0"/>
              </a:rPr>
              <a:t>RP Stuttgart</a:t>
            </a:r>
          </a:p>
          <a:p>
            <a:endParaRPr lang="de-DE" sz="2000" dirty="0">
              <a:solidFill>
                <a:schemeClr val="tx1"/>
              </a:solidFill>
              <a:latin typeface="Arial" panose="020B0604020202020204" pitchFamily="34" charset="0"/>
              <a:cs typeface="Arial" panose="020B0604020202020204" pitchFamily="34" charset="0"/>
            </a:endParaRPr>
          </a:p>
          <a:p>
            <a:r>
              <a:rPr lang="de-DE" sz="2000" dirty="0">
                <a:solidFill>
                  <a:schemeClr val="tx1"/>
                </a:solidFill>
                <a:latin typeface="Arial" panose="020B0604020202020204" pitchFamily="34" charset="0"/>
                <a:cs typeface="Arial" panose="020B0604020202020204" pitchFamily="34" charset="0"/>
              </a:rPr>
              <a:t>Seminar Ludwigsburg</a:t>
            </a:r>
          </a:p>
          <a:p>
            <a:r>
              <a:rPr lang="de-DE" sz="2000" dirty="0">
                <a:solidFill>
                  <a:schemeClr val="tx1"/>
                </a:solidFill>
                <a:latin typeface="Arial" panose="020B0604020202020204" pitchFamily="34" charset="0"/>
                <a:cs typeface="Arial" panose="020B0604020202020204" pitchFamily="34" charset="0"/>
              </a:rPr>
              <a:t>Seminar Schwäbisch-Gmünd</a:t>
            </a:r>
          </a:p>
        </p:txBody>
      </p:sp>
      <p:sp>
        <p:nvSpPr>
          <p:cNvPr id="9" name="Rechteck 8">
            <a:extLst>
              <a:ext uri="{FF2B5EF4-FFF2-40B4-BE49-F238E27FC236}">
                <a16:creationId xmlns:a16="http://schemas.microsoft.com/office/drawing/2014/main" id="{1B2CFF8C-CEC1-334B-9081-C37A6EA169CF}"/>
              </a:ext>
            </a:extLst>
          </p:cNvPr>
          <p:cNvSpPr/>
          <p:nvPr/>
        </p:nvSpPr>
        <p:spPr>
          <a:xfrm>
            <a:off x="4788024" y="3492624"/>
            <a:ext cx="3168352"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00FF750B-C082-2846-BCE0-C224781C6D74}"/>
              </a:ext>
            </a:extLst>
          </p:cNvPr>
          <p:cNvSpPr/>
          <p:nvPr/>
        </p:nvSpPr>
        <p:spPr>
          <a:xfrm>
            <a:off x="971600" y="3492624"/>
            <a:ext cx="3168352" cy="1728192"/>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80D7FD85-EC86-BC46-962A-67133412EAD8}"/>
              </a:ext>
            </a:extLst>
          </p:cNvPr>
          <p:cNvSpPr txBox="1"/>
          <p:nvPr/>
        </p:nvSpPr>
        <p:spPr>
          <a:xfrm>
            <a:off x="1187624" y="1748715"/>
            <a:ext cx="3091700" cy="1323439"/>
          </a:xfrm>
          <a:prstGeom prst="rect">
            <a:avLst/>
          </a:prstGeom>
          <a:noFill/>
        </p:spPr>
        <p:txBody>
          <a:bodyPr wrap="square" rtlCol="0">
            <a:spAutoFit/>
          </a:bodyPr>
          <a:lstStyle/>
          <a:p>
            <a:r>
              <a:rPr lang="de-DE" sz="2000" dirty="0">
                <a:latin typeface="Arial" panose="020B0604020202020204" pitchFamily="34" charset="0"/>
                <a:cs typeface="Arial" panose="020B0604020202020204" pitchFamily="34" charset="0"/>
              </a:rPr>
              <a:t>RP Karlsruhe</a:t>
            </a: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Seminar Karlsruhe</a:t>
            </a:r>
          </a:p>
          <a:p>
            <a:r>
              <a:rPr lang="de-DE" sz="2000" dirty="0">
                <a:latin typeface="Arial" panose="020B0604020202020204" pitchFamily="34" charset="0"/>
                <a:cs typeface="Arial" panose="020B0604020202020204" pitchFamily="34" charset="0"/>
              </a:rPr>
              <a:t>Seminar Mannheim</a:t>
            </a:r>
          </a:p>
        </p:txBody>
      </p:sp>
      <p:sp>
        <p:nvSpPr>
          <p:cNvPr id="12" name="Textfeld 11">
            <a:extLst>
              <a:ext uri="{FF2B5EF4-FFF2-40B4-BE49-F238E27FC236}">
                <a16:creationId xmlns:a16="http://schemas.microsoft.com/office/drawing/2014/main" id="{8C4836AF-01B7-CA4E-98FC-3B3AE83DBE25}"/>
              </a:ext>
            </a:extLst>
          </p:cNvPr>
          <p:cNvSpPr txBox="1"/>
          <p:nvPr/>
        </p:nvSpPr>
        <p:spPr>
          <a:xfrm>
            <a:off x="1187624" y="3756555"/>
            <a:ext cx="3091700" cy="1323439"/>
          </a:xfrm>
          <a:prstGeom prst="rect">
            <a:avLst/>
          </a:prstGeom>
          <a:noFill/>
        </p:spPr>
        <p:txBody>
          <a:bodyPr wrap="square" rtlCol="0">
            <a:spAutoFit/>
          </a:bodyPr>
          <a:lstStyle/>
          <a:p>
            <a:r>
              <a:rPr lang="de-DE" sz="2000" dirty="0">
                <a:latin typeface="Arial" panose="020B0604020202020204" pitchFamily="34" charset="0"/>
                <a:cs typeface="Arial" panose="020B0604020202020204" pitchFamily="34" charset="0"/>
              </a:rPr>
              <a:t>RP Freiburg</a:t>
            </a: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Seminar Freiburg</a:t>
            </a:r>
          </a:p>
          <a:p>
            <a:r>
              <a:rPr lang="de-DE" sz="2000" dirty="0">
                <a:latin typeface="Arial" panose="020B0604020202020204" pitchFamily="34" charset="0"/>
                <a:cs typeface="Arial" panose="020B0604020202020204" pitchFamily="34" charset="0"/>
              </a:rPr>
              <a:t>Seminar Rottweil</a:t>
            </a:r>
          </a:p>
        </p:txBody>
      </p:sp>
      <p:sp>
        <p:nvSpPr>
          <p:cNvPr id="13" name="Textfeld 12">
            <a:extLst>
              <a:ext uri="{FF2B5EF4-FFF2-40B4-BE49-F238E27FC236}">
                <a16:creationId xmlns:a16="http://schemas.microsoft.com/office/drawing/2014/main" id="{2FC41FDB-52E7-0A43-BE6E-9055B965E217}"/>
              </a:ext>
            </a:extLst>
          </p:cNvPr>
          <p:cNvSpPr txBox="1"/>
          <p:nvPr/>
        </p:nvSpPr>
        <p:spPr>
          <a:xfrm>
            <a:off x="5080700" y="3756555"/>
            <a:ext cx="3091700" cy="1323439"/>
          </a:xfrm>
          <a:prstGeom prst="rect">
            <a:avLst/>
          </a:prstGeom>
          <a:noFill/>
        </p:spPr>
        <p:txBody>
          <a:bodyPr wrap="square" rtlCol="0">
            <a:spAutoFit/>
          </a:bodyPr>
          <a:lstStyle/>
          <a:p>
            <a:r>
              <a:rPr lang="de-DE" sz="2000" dirty="0">
                <a:latin typeface="Arial" panose="020B0604020202020204" pitchFamily="34" charset="0"/>
                <a:cs typeface="Arial" panose="020B0604020202020204" pitchFamily="34" charset="0"/>
              </a:rPr>
              <a:t>RP Tübingen</a:t>
            </a: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Seminar Reutlingen</a:t>
            </a:r>
          </a:p>
          <a:p>
            <a:r>
              <a:rPr lang="de-DE" sz="2000" dirty="0">
                <a:latin typeface="Arial" panose="020B0604020202020204" pitchFamily="34" charset="0"/>
                <a:cs typeface="Arial" panose="020B0604020202020204" pitchFamily="34" charset="0"/>
              </a:rPr>
              <a:t>Seminar Weingarten</a:t>
            </a:r>
          </a:p>
        </p:txBody>
      </p:sp>
      <p:sp>
        <p:nvSpPr>
          <p:cNvPr id="14"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1453118355"/>
      </p:ext>
    </p:extLst>
  </p:cSld>
  <p:clrMapOvr>
    <a:masterClrMapping/>
  </p:clrMapOvr>
  <p:transition>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448062"/>
          </a:xfrm>
        </p:spPr>
        <p:txBody>
          <a:bodyPr/>
          <a:lstStyle/>
          <a:p>
            <a:pPr>
              <a:spcBef>
                <a:spcPct val="50000"/>
              </a:spcBef>
              <a:defRPr/>
            </a:pPr>
            <a:r>
              <a:rPr lang="de-DE" altLang="de-DE" sz="2200" b="1" dirty="0">
                <a:latin typeface="Arial" panose="020B0604020202020204" pitchFamily="34" charset="0"/>
                <a:cs typeface="Arial" panose="020B0604020202020204" pitchFamily="34" charset="0"/>
              </a:rPr>
              <a:t>Zulassungsvoraussetzungen zum Vorbereitungsdienst</a:t>
            </a:r>
          </a:p>
        </p:txBody>
      </p:sp>
      <p:sp>
        <p:nvSpPr>
          <p:cNvPr id="5" name="Datumsplatzhalter 4"/>
          <p:cNvSpPr>
            <a:spLocks noGrp="1"/>
          </p:cNvSpPr>
          <p:nvPr>
            <p:ph type="dt" sz="half" idx="2"/>
          </p:nvPr>
        </p:nvSpPr>
        <p:spPr/>
        <p:txBody>
          <a:bodyPr/>
          <a:lstStyle/>
          <a:p>
            <a:r>
              <a:rPr lang="de-DE"/>
              <a:t>Folie </a:t>
            </a:r>
            <a:fld id="{DBE3298B-EB29-4BE6-B525-8680F4411818}" type="slidenum">
              <a:rPr lang="de-DE" smtClean="0"/>
              <a:pPr/>
              <a:t>5</a:t>
            </a:fld>
            <a:r>
              <a:rPr lang="de-DE"/>
              <a:t>           www.zsl-bw.de</a:t>
            </a:r>
            <a:endParaRPr lang="de-DE" dirty="0"/>
          </a:p>
        </p:txBody>
      </p:sp>
      <p:sp>
        <p:nvSpPr>
          <p:cNvPr id="7" name="Inhaltsplatzhalter 6">
            <a:extLst>
              <a:ext uri="{FF2B5EF4-FFF2-40B4-BE49-F238E27FC236}">
                <a16:creationId xmlns:a16="http://schemas.microsoft.com/office/drawing/2014/main" id="{225FA388-8FA2-9C40-94BD-3FBAEAF17BAD}"/>
              </a:ext>
            </a:extLst>
          </p:cNvPr>
          <p:cNvSpPr txBox="1">
            <a:spLocks noGrp="1"/>
          </p:cNvSpPr>
          <p:nvPr>
            <p:ph idx="1"/>
          </p:nvPr>
        </p:nvSpPr>
        <p:spPr>
          <a:xfrm>
            <a:off x="611188" y="1341438"/>
            <a:ext cx="7772400" cy="3914918"/>
          </a:xfrm>
          <a:prstGeom prst="rect">
            <a:avLst/>
          </a:prstGeom>
          <a:noFill/>
        </p:spPr>
        <p:txBody>
          <a:bodyPr wrap="square" rtlCol="0">
            <a:spAutoFit/>
          </a:bodyPr>
          <a:lstStyle/>
          <a:p>
            <a:pPr>
              <a:lnSpc>
                <a:spcPct val="120000"/>
              </a:lnSpc>
              <a:spcBef>
                <a:spcPts val="0"/>
              </a:spcBef>
              <a:buBlip>
                <a:blip r:embed="rId2"/>
              </a:buBlip>
            </a:pPr>
            <a:r>
              <a:rPr lang="de-DE" sz="2000" dirty="0">
                <a:latin typeface="Arial" panose="020B0604020202020204" pitchFamily="34" charset="0"/>
                <a:cs typeface="Arial" panose="020B0604020202020204" pitchFamily="34" charset="0"/>
              </a:rPr>
              <a:t>Masterabschluss für das Lehramt Sekundarstufe I</a:t>
            </a:r>
          </a:p>
          <a:p>
            <a:pPr>
              <a:lnSpc>
                <a:spcPct val="120000"/>
              </a:lnSpc>
              <a:spcBef>
                <a:spcPts val="0"/>
              </a:spcBef>
              <a:buBlip>
                <a:blip r:embed="rId2"/>
              </a:buBlip>
            </a:pPr>
            <a:r>
              <a:rPr lang="de-DE" sz="2000" dirty="0">
                <a:latin typeface="Arial" panose="020B0604020202020204" pitchFamily="34" charset="0"/>
                <a:cs typeface="Arial" panose="020B0604020202020204" pitchFamily="34" charset="0"/>
              </a:rPr>
              <a:t>Erste Staatsprüfung für das Lehramt Werkreal-, Haupt- und Realschule</a:t>
            </a:r>
          </a:p>
          <a:p>
            <a:pPr>
              <a:lnSpc>
                <a:spcPct val="120000"/>
              </a:lnSpc>
              <a:spcBef>
                <a:spcPts val="0"/>
              </a:spcBef>
              <a:buBlip>
                <a:blip r:embed="rId2"/>
              </a:buBlip>
            </a:pPr>
            <a:r>
              <a:rPr lang="de-DE" sz="2000" dirty="0">
                <a:latin typeface="Arial" panose="020B0604020202020204" pitchFamily="34" charset="0"/>
                <a:cs typeface="Arial" panose="020B0604020202020204" pitchFamily="34" charset="0"/>
              </a:rPr>
              <a:t>Erste Staatsprüfung für das Lehramt an Realschulen</a:t>
            </a:r>
          </a:p>
          <a:p>
            <a:pPr>
              <a:lnSpc>
                <a:spcPct val="120000"/>
              </a:lnSpc>
              <a:spcBef>
                <a:spcPts val="0"/>
              </a:spcBef>
              <a:buBlip>
                <a:blip r:embed="rId2"/>
              </a:buBlip>
            </a:pPr>
            <a:r>
              <a:rPr lang="de-DE" sz="2000" dirty="0">
                <a:latin typeface="Arial" panose="020B0604020202020204" pitchFamily="34" charset="0"/>
                <a:cs typeface="Arial" panose="020B0604020202020204" pitchFamily="34" charset="0"/>
              </a:rPr>
              <a:t>Erste Staatsprüfung für das Lehramt an Grund-, Haupt- und </a:t>
            </a:r>
          </a:p>
          <a:p>
            <a:pPr>
              <a:lnSpc>
                <a:spcPct val="120000"/>
              </a:lnSpc>
              <a:spcBef>
                <a:spcPts val="0"/>
              </a:spcBef>
              <a:buBlip>
                <a:blip r:embed="rId2"/>
              </a:buBlip>
            </a:pPr>
            <a:r>
              <a:rPr lang="de-DE" sz="2000" dirty="0">
                <a:latin typeface="Arial" panose="020B0604020202020204" pitchFamily="34" charset="0"/>
                <a:cs typeface="Arial" panose="020B0604020202020204" pitchFamily="34" charset="0"/>
              </a:rPr>
              <a:t>    Werkrealschulen, Schwerpunkt Hauptschule</a:t>
            </a:r>
          </a:p>
          <a:p>
            <a:pPr>
              <a:lnSpc>
                <a:spcPct val="120000"/>
              </a:lnSpc>
              <a:spcBef>
                <a:spcPts val="0"/>
              </a:spcBef>
              <a:buBlip>
                <a:blip r:embed="rId2"/>
              </a:buBlip>
            </a:pPr>
            <a:r>
              <a:rPr lang="de-DE" sz="2000" dirty="0">
                <a:latin typeface="Arial" panose="020B0604020202020204" pitchFamily="34" charset="0"/>
                <a:cs typeface="Arial" panose="020B0604020202020204" pitchFamily="34" charset="0"/>
              </a:rPr>
              <a:t>Lehramtsstudium außerhalb Baden-Württembergs </a:t>
            </a:r>
          </a:p>
          <a:p>
            <a:pPr marL="292762" indent="-285750">
              <a:lnSpc>
                <a:spcPct val="120000"/>
              </a:lnSpc>
              <a:spcBef>
                <a:spcPts val="0"/>
              </a:spcBef>
              <a:buBlip>
                <a:blip r:embed="rId2"/>
              </a:buBlip>
            </a:pPr>
            <a:r>
              <a:rPr lang="de-DE" sz="1800" dirty="0">
                <a:latin typeface="Arial" panose="020B0604020202020204" pitchFamily="34" charset="0"/>
                <a:cs typeface="Arial" panose="020B0604020202020204" pitchFamily="34" charset="0"/>
              </a:rPr>
              <a:t>(nach Vorgaben der KMK geregelte Erste Staatsprüfung für die Lehrämter aller oder einzelner Schularten der Sekundarstufe I mit mind. zwei Fächern/ oder ein gleichgestelltes auf dieses Lehramt bezogenes Masterstudium)</a:t>
            </a:r>
          </a:p>
        </p:txBody>
      </p:sp>
      <p:sp>
        <p:nvSpPr>
          <p:cNvPr id="6"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4016061586"/>
      </p:ext>
    </p:extLst>
  </p:cSld>
  <p:clrMapOvr>
    <a:masterClrMapping/>
  </p:clrMapOvr>
  <p:transition>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1259632" y="461394"/>
            <a:ext cx="6381491" cy="99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DE" altLang="de-DE" b="1" dirty="0"/>
              <a:t>Bewerbung für den Vorbereitungsdienst</a:t>
            </a:r>
          </a:p>
          <a:p>
            <a:pPr eaLnBrk="1" hangingPunct="1">
              <a:spcBef>
                <a:spcPct val="50000"/>
              </a:spcBef>
              <a:defRPr/>
            </a:pPr>
            <a:endParaRPr lang="de-DE" altLang="de-DE" sz="2300" b="1" dirty="0"/>
          </a:p>
        </p:txBody>
      </p:sp>
      <p:sp>
        <p:nvSpPr>
          <p:cNvPr id="6" name="Rectangle 5"/>
          <p:cNvSpPr>
            <a:spLocks noChangeArrowheads="1"/>
          </p:cNvSpPr>
          <p:nvPr/>
        </p:nvSpPr>
        <p:spPr bwMode="auto">
          <a:xfrm>
            <a:off x="246183" y="957684"/>
            <a:ext cx="87280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2000" dirty="0"/>
              <a:t>Bewerbung für den Vorbereitungsdienst aller Lehrämter erfolgt über </a:t>
            </a:r>
          </a:p>
          <a:p>
            <a:pPr eaLnBrk="1" hangingPunct="1">
              <a:defRPr/>
            </a:pPr>
            <a:r>
              <a:rPr lang="de-DE" altLang="de-DE" sz="2000" dirty="0"/>
              <a:t>Lehrer Online BW:  </a:t>
            </a:r>
            <a:r>
              <a:rPr lang="de-DE" altLang="de-DE" sz="2000" b="1" dirty="0" err="1"/>
              <a:t>www.vorbereitungsdienst</a:t>
            </a:r>
            <a:r>
              <a:rPr lang="de-DE" altLang="de-DE" sz="2000" b="1" dirty="0"/>
              <a:t>-lehramt-bw.de</a:t>
            </a:r>
          </a:p>
        </p:txBody>
      </p:sp>
      <p:pic>
        <p:nvPicPr>
          <p:cNvPr id="8" name="Grafik 7" descr="Ein Bild, das Text enthält.&#10;&#10;Automatisch generierte Beschreibung">
            <a:extLst>
              <a:ext uri="{FF2B5EF4-FFF2-40B4-BE49-F238E27FC236}">
                <a16:creationId xmlns:a16="http://schemas.microsoft.com/office/drawing/2014/main" id="{90AE5A4D-734E-474A-84DE-0FE168B35737}"/>
              </a:ext>
            </a:extLst>
          </p:cNvPr>
          <p:cNvPicPr>
            <a:picLocks noChangeAspect="1"/>
          </p:cNvPicPr>
          <p:nvPr/>
        </p:nvPicPr>
        <p:blipFill rotWithShape="1">
          <a:blip r:embed="rId2">
            <a:extLst>
              <a:ext uri="{28A0092B-C50C-407E-A947-70E740481C1C}">
                <a14:useLocalDpi xmlns:a14="http://schemas.microsoft.com/office/drawing/2010/main" val="0"/>
              </a:ext>
            </a:extLst>
          </a:blip>
          <a:srcRect l="-996" t="10433" r="699" b="-235"/>
          <a:stretch/>
        </p:blipFill>
        <p:spPr>
          <a:xfrm>
            <a:off x="683568" y="1772816"/>
            <a:ext cx="7252926" cy="4113716"/>
          </a:xfrm>
          <a:prstGeom prst="rect">
            <a:avLst/>
          </a:prstGeom>
        </p:spPr>
      </p:pic>
      <p:sp>
        <p:nvSpPr>
          <p:cNvPr id="9" name="Pfeil nach links 8">
            <a:extLst>
              <a:ext uri="{FF2B5EF4-FFF2-40B4-BE49-F238E27FC236}">
                <a16:creationId xmlns:a16="http://schemas.microsoft.com/office/drawing/2014/main" id="{9C1D3624-F161-6348-9B80-CCD4BE175B67}"/>
              </a:ext>
            </a:extLst>
          </p:cNvPr>
          <p:cNvSpPr/>
          <p:nvPr/>
        </p:nvSpPr>
        <p:spPr>
          <a:xfrm>
            <a:off x="3226241" y="5463481"/>
            <a:ext cx="2448272" cy="5212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latin typeface="Arial" panose="020B0604020202020204" pitchFamily="34" charset="0"/>
                <a:cs typeface="Arial" panose="020B0604020202020204" pitchFamily="34" charset="0"/>
              </a:rPr>
              <a:t>Bewerbungsportal</a:t>
            </a:r>
          </a:p>
        </p:txBody>
      </p:sp>
      <p:sp>
        <p:nvSpPr>
          <p:cNvPr id="7"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4157685436"/>
      </p:ext>
    </p:extLst>
  </p:cSld>
  <p:clrMapOvr>
    <a:masterClrMapping/>
  </p:clrMapOvr>
  <p:transition>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20663" y="981075"/>
            <a:ext cx="8672512"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de-DE" altLang="de-DE" b="1" dirty="0"/>
              <a:t>Hinweise für die Bewerbung zum Vorbereitungsdienst</a:t>
            </a:r>
            <a:br>
              <a:rPr lang="de-DE" altLang="de-DE" sz="2000" b="1" dirty="0"/>
            </a:br>
            <a:endParaRPr lang="de-DE" altLang="de-DE" sz="2000" b="1" dirty="0"/>
          </a:p>
          <a:p>
            <a:pPr marL="285750" indent="-285750">
              <a:spcBef>
                <a:spcPts val="1200"/>
              </a:spcBef>
              <a:buBlip>
                <a:blip r:embed="rId2"/>
              </a:buBlip>
              <a:defRPr/>
            </a:pPr>
            <a:r>
              <a:rPr lang="de-DE" altLang="de-DE" sz="1800" dirty="0"/>
              <a:t>Die Bewerbung zum Vorbereitungsdienst erfolgt </a:t>
            </a:r>
            <a:r>
              <a:rPr lang="de-DE" altLang="de-DE" sz="1800" b="1" dirty="0"/>
              <a:t>ausschließlich</a:t>
            </a:r>
            <a:r>
              <a:rPr lang="de-DE" altLang="de-DE" sz="1800" dirty="0"/>
              <a:t> über das </a:t>
            </a:r>
            <a:r>
              <a:rPr lang="de-DE" altLang="de-DE" sz="1800" b="1" dirty="0"/>
              <a:t>Online-Bewerberportal </a:t>
            </a:r>
            <a:r>
              <a:rPr lang="de-DE" altLang="de-DE" sz="1800" dirty="0"/>
              <a:t>(VD-Online-Bewerbungsverfahren).</a:t>
            </a:r>
          </a:p>
          <a:p>
            <a:pPr marL="285750" indent="-285750">
              <a:spcBef>
                <a:spcPts val="1200"/>
              </a:spcBef>
              <a:buBlip>
                <a:blip r:embed="rId2"/>
              </a:buBlip>
              <a:defRPr/>
            </a:pPr>
            <a:r>
              <a:rPr lang="de-DE" altLang="de-DE" sz="1800" dirty="0"/>
              <a:t>Für den Vorbereitungsdienst im nachfolgenden Kalenderjahr beginnt die Bewerbungsfrist am </a:t>
            </a:r>
            <a:r>
              <a:rPr lang="de-DE" altLang="de-DE" sz="1800" b="1" dirty="0"/>
              <a:t>01. Mai </a:t>
            </a:r>
            <a:r>
              <a:rPr lang="de-DE" altLang="de-DE" sz="1800" dirty="0"/>
              <a:t>und endet am </a:t>
            </a:r>
            <a:r>
              <a:rPr lang="de-DE" altLang="de-DE" sz="1800" b="1" dirty="0"/>
              <a:t>01. September.</a:t>
            </a:r>
          </a:p>
          <a:p>
            <a:pPr marL="285750" indent="-285750">
              <a:spcBef>
                <a:spcPts val="1200"/>
              </a:spcBef>
              <a:buBlip>
                <a:blip r:embed="rId2"/>
              </a:buBlip>
              <a:defRPr/>
            </a:pPr>
            <a:r>
              <a:rPr lang="de-DE" altLang="de-DE" sz="1800" dirty="0"/>
              <a:t>Der Ausdruck der Online-Bewerbung, der nach Abschluss des Vorgangs erzeugt wird, muss zusammen mit allen erforderlichen Unterlagen innerhalb von 4 Wochen, jedoch spätestens bis zum Bewerberschluss, unterschrieben an das Regierungspräsidium des Erstseminarwunsches geschickt werden.</a:t>
            </a:r>
            <a:endParaRPr lang="de-DE" altLang="de-DE" sz="1800" b="1" dirty="0"/>
          </a:p>
          <a:p>
            <a:pPr marL="285750" indent="-285750">
              <a:spcBef>
                <a:spcPts val="1200"/>
              </a:spcBef>
              <a:buBlip>
                <a:blip r:embed="rId2"/>
              </a:buBlip>
              <a:defRPr/>
            </a:pPr>
            <a:r>
              <a:rPr lang="de-DE" altLang="de-DE" sz="1800" dirty="0"/>
              <a:t>Der Vorbereitungsdienst beginnt jeweils am </a:t>
            </a:r>
            <a:r>
              <a:rPr lang="de-DE" altLang="de-DE" sz="1800" b="1" dirty="0"/>
              <a:t>01. Februar </a:t>
            </a:r>
            <a:r>
              <a:rPr lang="de-DE" altLang="de-DE" sz="1800" dirty="0"/>
              <a:t>und dauert in der Regel drei Unterrichtshalbjahre (18 Monate).</a:t>
            </a:r>
          </a:p>
          <a:p>
            <a:pPr>
              <a:spcBef>
                <a:spcPts val="1200"/>
              </a:spcBef>
              <a:defRPr/>
            </a:pPr>
            <a:endParaRPr lang="de-DE" altLang="de-DE" sz="1800" dirty="0"/>
          </a:p>
        </p:txBody>
      </p:sp>
      <p:sp>
        <p:nvSpPr>
          <p:cNvPr id="3"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
        <p:nvSpPr>
          <p:cNvPr id="5" name="Fußzeilenplatzhalter 3"/>
          <p:cNvSpPr txBox="1">
            <a:spLocks/>
          </p:cNvSpPr>
          <p:nvPr/>
        </p:nvSpPr>
        <p:spPr bwMode="auto">
          <a:xfrm>
            <a:off x="2564160" y="422146"/>
            <a:ext cx="60464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de-DE"/>
            </a:defPPr>
            <a:lvl1pPr algn="r" rtl="0" eaLnBrk="0" fontAlgn="base" hangingPunct="0">
              <a:spcBef>
                <a:spcPct val="0"/>
              </a:spcBef>
              <a:spcAft>
                <a:spcPct val="0"/>
              </a:spcAft>
              <a:defRPr sz="1200" b="1"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r>
              <a:rPr lang="de-DE"/>
              <a:t>Informationen zum Vorbereitungsdienst</a:t>
            </a:r>
            <a:endParaRPr lang="de-DE" dirty="0"/>
          </a:p>
        </p:txBody>
      </p:sp>
    </p:spTree>
    <p:extLst>
      <p:ext uri="{BB962C8B-B14F-4D97-AF65-F5344CB8AC3E}">
        <p14:creationId xmlns:p14="http://schemas.microsoft.com/office/powerpoint/2010/main" val="1567524092"/>
      </p:ext>
    </p:extLst>
  </p:cSld>
  <p:clrMapOvr>
    <a:masterClrMapping/>
  </p:clrMapOvr>
  <p:transition>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5496" y="548680"/>
            <a:ext cx="86725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de-DE" altLang="de-DE" sz="2200" b="1" dirty="0"/>
              <a:t>Erforderliche Unterlagen für die Zulassung </a:t>
            </a:r>
          </a:p>
          <a:p>
            <a:pPr algn="ctr">
              <a:defRPr/>
            </a:pPr>
            <a:r>
              <a:rPr lang="de-DE" altLang="de-DE" sz="2200" b="1" dirty="0"/>
              <a:t>zum Vorbereitungsdienst</a:t>
            </a:r>
            <a:endParaRPr lang="de-DE" altLang="de-DE" sz="2000" b="1" dirty="0"/>
          </a:p>
        </p:txBody>
      </p:sp>
      <p:pic>
        <p:nvPicPr>
          <p:cNvPr id="6" name="Grafik 5" descr="Ein Bild, das Text enthält.&#10;&#10;Automatisch generierte Beschreibung">
            <a:extLst>
              <a:ext uri="{FF2B5EF4-FFF2-40B4-BE49-F238E27FC236}">
                <a16:creationId xmlns:a16="http://schemas.microsoft.com/office/drawing/2014/main" id="{4584C53C-F6BD-BE4B-8426-FFB01F9D2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499724"/>
            <a:ext cx="4053315" cy="4008095"/>
          </a:xfrm>
          <a:prstGeom prst="rect">
            <a:avLst/>
          </a:prstGeom>
        </p:spPr>
      </p:pic>
      <p:sp>
        <p:nvSpPr>
          <p:cNvPr id="7" name="Pfeil nach links 6">
            <a:extLst>
              <a:ext uri="{FF2B5EF4-FFF2-40B4-BE49-F238E27FC236}">
                <a16:creationId xmlns:a16="http://schemas.microsoft.com/office/drawing/2014/main" id="{421CC688-1EB9-E540-A274-ECD71DE3B490}"/>
              </a:ext>
            </a:extLst>
          </p:cNvPr>
          <p:cNvSpPr/>
          <p:nvPr/>
        </p:nvSpPr>
        <p:spPr>
          <a:xfrm rot="10800000">
            <a:off x="3419872" y="4365104"/>
            <a:ext cx="833600" cy="3546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BFF8C720-B424-F546-BA08-6F6EC64FBF19}"/>
              </a:ext>
            </a:extLst>
          </p:cNvPr>
          <p:cNvSpPr txBox="1"/>
          <p:nvPr/>
        </p:nvSpPr>
        <p:spPr>
          <a:xfrm>
            <a:off x="827583" y="1700808"/>
            <a:ext cx="2592288" cy="3046988"/>
          </a:xfrm>
          <a:prstGeom prst="rect">
            <a:avLst/>
          </a:prstGeom>
          <a:noFill/>
        </p:spPr>
        <p:txBody>
          <a:bodyPr wrap="square" rtlCol="0">
            <a:spAutoFit/>
          </a:bodyPr>
          <a:lstStyle/>
          <a:p>
            <a:pPr algn="r"/>
            <a:r>
              <a:rPr lang="de-DE" sz="1600" dirty="0">
                <a:latin typeface="Arial" panose="020B0604020202020204" pitchFamily="34" charset="0"/>
                <a:cs typeface="Arial" panose="020B0604020202020204" pitchFamily="34" charset="0"/>
              </a:rPr>
              <a:t>Die Zulassung </a:t>
            </a:r>
          </a:p>
          <a:p>
            <a:pPr algn="r"/>
            <a:r>
              <a:rPr lang="de-DE" sz="1600" dirty="0">
                <a:latin typeface="Arial" panose="020B0604020202020204" pitchFamily="34" charset="0"/>
                <a:cs typeface="Arial" panose="020B0604020202020204" pitchFamily="34" charset="0"/>
              </a:rPr>
              <a:t>zum Vorbereitungsdienst</a:t>
            </a:r>
          </a:p>
          <a:p>
            <a:pPr algn="r"/>
            <a:r>
              <a:rPr lang="de-DE" sz="1600" dirty="0">
                <a:latin typeface="Arial" panose="020B0604020202020204" pitchFamily="34" charset="0"/>
                <a:cs typeface="Arial" panose="020B0604020202020204" pitchFamily="34" charset="0"/>
              </a:rPr>
              <a:t>findet landesweit zentral statt. </a:t>
            </a:r>
          </a:p>
          <a:p>
            <a:pPr algn="r"/>
            <a:r>
              <a:rPr lang="de-DE" sz="1600" dirty="0">
                <a:latin typeface="Arial" panose="020B0604020202020204" pitchFamily="34" charset="0"/>
                <a:cs typeface="Arial" panose="020B0604020202020204" pitchFamily="34" charset="0"/>
              </a:rPr>
              <a:t>Nachweise müssen in </a:t>
            </a:r>
          </a:p>
          <a:p>
            <a:pPr algn="r"/>
            <a:r>
              <a:rPr lang="de-DE" sz="1600" dirty="0">
                <a:latin typeface="Arial" panose="020B0604020202020204" pitchFamily="34" charset="0"/>
                <a:cs typeface="Arial" panose="020B0604020202020204" pitchFamily="34" charset="0"/>
              </a:rPr>
              <a:t>amtlich beglaubigter Form </a:t>
            </a:r>
          </a:p>
          <a:p>
            <a:pPr algn="r"/>
            <a:r>
              <a:rPr lang="de-DE" sz="1600" dirty="0">
                <a:latin typeface="Arial" panose="020B0604020202020204" pitchFamily="34" charset="0"/>
                <a:cs typeface="Arial" panose="020B0604020202020204" pitchFamily="34" charset="0"/>
              </a:rPr>
              <a:t>bei dem Regierungspräsidium</a:t>
            </a:r>
          </a:p>
          <a:p>
            <a:pPr algn="r"/>
            <a:r>
              <a:rPr lang="de-DE" sz="1600" dirty="0">
                <a:latin typeface="Arial" panose="020B0604020202020204" pitchFamily="34" charset="0"/>
                <a:cs typeface="Arial" panose="020B0604020202020204" pitchFamily="34" charset="0"/>
              </a:rPr>
              <a:t>des Erstseminarwunsches</a:t>
            </a:r>
          </a:p>
          <a:p>
            <a:pPr algn="r"/>
            <a:r>
              <a:rPr lang="de-DE" sz="1600" dirty="0">
                <a:latin typeface="Arial" panose="020B0604020202020204" pitchFamily="34" charset="0"/>
                <a:cs typeface="Arial" panose="020B0604020202020204" pitchFamily="34" charset="0"/>
              </a:rPr>
              <a:t>eingereicht werden.</a:t>
            </a:r>
          </a:p>
          <a:p>
            <a:pPr algn="r"/>
            <a:r>
              <a:rPr lang="de-DE" sz="1600" b="1" dirty="0">
                <a:latin typeface="Arial" panose="020B0604020202020204" pitchFamily="34" charset="0"/>
                <a:cs typeface="Arial" panose="020B0604020202020204" pitchFamily="34" charset="0"/>
              </a:rPr>
              <a:t>Kopien werden nicht </a:t>
            </a:r>
          </a:p>
          <a:p>
            <a:pPr algn="r"/>
            <a:r>
              <a:rPr lang="de-DE" sz="1600" b="1" dirty="0">
                <a:latin typeface="Arial" panose="020B0604020202020204" pitchFamily="34" charset="0"/>
                <a:cs typeface="Arial" panose="020B0604020202020204" pitchFamily="34" charset="0"/>
              </a:rPr>
              <a:t>akzeptiert!</a:t>
            </a:r>
          </a:p>
        </p:txBody>
      </p:sp>
      <p:sp>
        <p:nvSpPr>
          <p:cNvPr id="9"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2572097338"/>
      </p:ext>
    </p:extLst>
  </p:cSld>
  <p:clrMapOvr>
    <a:masterClrMapping/>
  </p:clrMapOvr>
  <p:transition>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35744" y="692696"/>
            <a:ext cx="8672512"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de-DE" altLang="de-DE" sz="2200" b="1" dirty="0"/>
              <a:t>Erforderliche Unterlagen für die Zulassung zum Vorbereitungsdienst</a:t>
            </a:r>
            <a:br>
              <a:rPr lang="de-DE" altLang="de-DE" sz="2000" b="1" dirty="0"/>
            </a:br>
            <a:endParaRPr lang="de-DE" altLang="de-DE" sz="2000" b="1" dirty="0"/>
          </a:p>
          <a:p>
            <a:pPr algn="ctr">
              <a:defRPr/>
            </a:pPr>
            <a:endParaRPr lang="de-DE" altLang="de-DE" sz="2000" b="1" dirty="0"/>
          </a:p>
          <a:p>
            <a:pPr marL="285750" indent="-285750">
              <a:spcBef>
                <a:spcPts val="1200"/>
              </a:spcBef>
              <a:buBlip>
                <a:blip r:embed="rId3"/>
              </a:buBlip>
              <a:defRPr/>
            </a:pPr>
            <a:r>
              <a:rPr lang="de-DE" altLang="de-DE" sz="1800" dirty="0"/>
              <a:t>Förmlicher Zulassungsantrag (entspricht dem Ausdruck der Onlinebewerbung);</a:t>
            </a:r>
          </a:p>
          <a:p>
            <a:pPr marL="285750" indent="-285750">
              <a:spcBef>
                <a:spcPts val="1200"/>
              </a:spcBef>
              <a:buBlip>
                <a:blip r:embed="rId3"/>
              </a:buBlip>
              <a:defRPr/>
            </a:pPr>
            <a:r>
              <a:rPr lang="de-DE" altLang="de-DE" sz="1800" dirty="0"/>
              <a:t>tabellarischer Lebenslauf mit Angaben über den bisherigen Bildungsweg und ausgeübte Berufstätigkeiten;</a:t>
            </a:r>
          </a:p>
          <a:p>
            <a:pPr marL="285750" indent="-285750">
              <a:spcBef>
                <a:spcPts val="1200"/>
              </a:spcBef>
              <a:buBlip>
                <a:blip r:embed="rId3"/>
              </a:buBlip>
              <a:defRPr/>
            </a:pPr>
            <a:r>
              <a:rPr lang="de-DE" altLang="de-DE" sz="1800" dirty="0"/>
              <a:t>ein Personalbogen mit einem aktuellen Lichtbild;</a:t>
            </a:r>
          </a:p>
          <a:p>
            <a:pPr marL="285750" indent="-285750">
              <a:spcBef>
                <a:spcPts val="1200"/>
              </a:spcBef>
              <a:buBlip>
                <a:blip r:embed="rId3"/>
              </a:buBlip>
              <a:defRPr/>
            </a:pPr>
            <a:r>
              <a:rPr lang="de-DE" altLang="de-DE" sz="1800" dirty="0"/>
              <a:t>Zeugnis über die Hochschulzugangsberechtigung (z. B. Reifeprüfungszeugnis);</a:t>
            </a:r>
          </a:p>
          <a:p>
            <a:pPr marL="285750" indent="-285750">
              <a:spcBef>
                <a:spcPts val="1200"/>
              </a:spcBef>
              <a:buBlip>
                <a:blip r:embed="rId3"/>
              </a:buBlip>
              <a:defRPr/>
            </a:pPr>
            <a:r>
              <a:rPr lang="de-DE" altLang="de-DE" sz="1800" dirty="0"/>
              <a:t>das Zeugnis über eine Erste Staatsprüfung oder einen auf dieses Lehramt bezogenen Masterabschluss, die Grundlage für die Zulassung zum Vorbereitungsdienst ist;</a:t>
            </a:r>
          </a:p>
        </p:txBody>
      </p:sp>
      <p:sp>
        <p:nvSpPr>
          <p:cNvPr id="3" name="Fußzeilenplatzhalter 3"/>
          <p:cNvSpPr>
            <a:spLocks noGrp="1"/>
          </p:cNvSpPr>
          <p:nvPr>
            <p:ph type="ftr" sz="quarter" idx="11"/>
          </p:nvPr>
        </p:nvSpPr>
        <p:spPr>
          <a:xfrm>
            <a:off x="2411760" y="269746"/>
            <a:ext cx="6046441" cy="184666"/>
          </a:xfrm>
        </p:spPr>
        <p:txBody>
          <a:bodyPr/>
          <a:lstStyle/>
          <a:p>
            <a:r>
              <a:rPr lang="de-DE" dirty="0"/>
              <a:t>Informationen zum Vorbereitungsdienst</a:t>
            </a:r>
          </a:p>
        </p:txBody>
      </p:sp>
    </p:spTree>
    <p:extLst>
      <p:ext uri="{BB962C8B-B14F-4D97-AF65-F5344CB8AC3E}">
        <p14:creationId xmlns:p14="http://schemas.microsoft.com/office/powerpoint/2010/main" val="1139581591"/>
      </p:ext>
    </p:extLst>
  </p:cSld>
  <p:clrMapOvr>
    <a:masterClrMapping/>
  </p:clrMapOvr>
  <p:transition>
    <p:pull dir="r"/>
  </p:transition>
</p:sld>
</file>

<file path=ppt/theme/theme1.xml><?xml version="1.0" encoding="utf-8"?>
<a:theme xmlns:a="http://schemas.openxmlformats.org/drawingml/2006/main" name="KM-Präsentation">
  <a:themeElements>
    <a:clrScheme name="Benutzerdefiniert 3">
      <a:dk1>
        <a:srgbClr val="000000"/>
      </a:dk1>
      <a:lt1>
        <a:srgbClr val="FFFCE7"/>
      </a:lt1>
      <a:dk2>
        <a:srgbClr val="686868"/>
      </a:dk2>
      <a:lt2>
        <a:srgbClr val="D9D9D9"/>
      </a:lt2>
      <a:accent1>
        <a:srgbClr val="B72025"/>
      </a:accent1>
      <a:accent2>
        <a:srgbClr val="D1C880"/>
      </a:accent2>
      <a:accent3>
        <a:srgbClr val="F0E4B1"/>
      </a:accent3>
      <a:accent4>
        <a:srgbClr val="BD9F07"/>
      </a:accent4>
      <a:accent5>
        <a:srgbClr val="C9C9C9"/>
      </a:accent5>
      <a:accent6>
        <a:srgbClr val="7D7D7D"/>
      </a:accent6>
      <a:hlink>
        <a:srgbClr val="B72025"/>
      </a:hlink>
      <a:folHlink>
        <a:srgbClr val="B72025"/>
      </a:folHlink>
    </a:clrScheme>
    <a:fontScheme name="ZSL-Schriftarten">
      <a:majorFont>
        <a:latin typeface="Times"/>
        <a:ea typeface=""/>
        <a:cs typeface=""/>
      </a:majorFont>
      <a:minorFont>
        <a:latin typeface="Time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a:defRPr>
        </a:defPPr>
      </a:lstStyle>
    </a:lnDef>
  </a:objectDefaults>
  <a:extraClrSchemeLst>
    <a:extraClrScheme>
      <a:clrScheme name="Larissa 1">
        <a:dk1>
          <a:srgbClr val="000000"/>
        </a:dk1>
        <a:lt1>
          <a:srgbClr val="FFFFC1"/>
        </a:lt1>
        <a:dk2>
          <a:srgbClr val="000000"/>
        </a:dk2>
        <a:lt2>
          <a:srgbClr val="C0C0C0"/>
        </a:lt2>
        <a:accent1>
          <a:srgbClr val="969696"/>
        </a:accent1>
        <a:accent2>
          <a:srgbClr val="0000FF"/>
        </a:accent2>
        <a:accent3>
          <a:srgbClr val="FFFFDD"/>
        </a:accent3>
        <a:accent4>
          <a:srgbClr val="000000"/>
        </a:accent4>
        <a:accent5>
          <a:srgbClr val="C9C9C9"/>
        </a:accent5>
        <a:accent6>
          <a:srgbClr val="0000E7"/>
        </a:accent6>
        <a:hlink>
          <a:srgbClr val="FF0000"/>
        </a:hlink>
        <a:folHlink>
          <a:srgbClr val="5F5F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ZSL-PowerPoint-Präsentation-2022-V6.potx" id="{B3BA552E-2398-486C-82DD-1DBF5CF2C4A0}" vid="{9625A423-4A8B-4C00-82B1-5ACCCA4034DB}"/>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ZSL-PowerPoint-Präsentation-2022-V6</Template>
  <TotalTime>0</TotalTime>
  <Words>1841</Words>
  <Application>Microsoft Office PowerPoint</Application>
  <PresentationFormat>Bildschirmpräsentation (4:3)</PresentationFormat>
  <Paragraphs>274</Paragraphs>
  <Slides>30</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30</vt:i4>
      </vt:variant>
    </vt:vector>
  </HeadingPairs>
  <TitlesOfParts>
    <vt:vector size="35" baseType="lpstr">
      <vt:lpstr>Arial</vt:lpstr>
      <vt:lpstr>Monotype Sorts</vt:lpstr>
      <vt:lpstr>Times</vt:lpstr>
      <vt:lpstr>Times New Roman</vt:lpstr>
      <vt:lpstr>KM-Präsentation</vt:lpstr>
      <vt:lpstr>Informationen zum Vorbereitungsdienst  Sekundarstufe I</vt:lpstr>
      <vt:lpstr>Darum geht es heute:</vt:lpstr>
      <vt:lpstr>PowerPoint-Präsentation</vt:lpstr>
      <vt:lpstr>PowerPoint-Präsentation</vt:lpstr>
      <vt:lpstr>Zulassungsvoraussetzungen zum Vorbereitungsdienst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Zentrum für Schulqualität und Lehrerbildung Heilbronner Straße 314 70469 Stuttgart Telefon: 0711/21859-0 E-Mail: poststelle@zsl.kv.bwl.de  www.zsl-bw.de www.starke-basis-bw.de www.zsl-bw.de/lernen+ueberall www.lfb.kultus-bw.de www.lehrerfortbildung-bw.de www.bildungsplaene-bw.de www.wirlernen40bw.zsl-bw.de</vt:lpstr>
    </vt:vector>
  </TitlesOfParts>
  <Company>BITBW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Informationen zum Vorbereitungsdienst  Sekundarstufe I</dc:title>
  <dc:subject>PowerPoint-Präsentation</dc:subject>
  <dc:creator>Schnaithmann, Elke (ZSL)</dc:creator>
  <cp:lastModifiedBy>Ines Latussek</cp:lastModifiedBy>
  <cp:revision>14</cp:revision>
  <cp:lastPrinted>2012-01-24T10:16:19Z</cp:lastPrinted>
  <dcterms:created xsi:type="dcterms:W3CDTF">2023-02-24T15:21:43Z</dcterms:created>
  <dcterms:modified xsi:type="dcterms:W3CDTF">2023-07-04T08:00:29Z</dcterms:modified>
</cp:coreProperties>
</file>